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47" r:id="rId1"/>
  </p:sldMasterIdLst>
  <p:notesMasterIdLst>
    <p:notesMasterId r:id="rId66"/>
  </p:notesMasterIdLst>
  <p:sldIdLst>
    <p:sldId id="257" r:id="rId2"/>
    <p:sldId id="258" r:id="rId3"/>
    <p:sldId id="422" r:id="rId4"/>
    <p:sldId id="358" r:id="rId5"/>
    <p:sldId id="359" r:id="rId6"/>
    <p:sldId id="421" r:id="rId7"/>
    <p:sldId id="337" r:id="rId8"/>
    <p:sldId id="361" r:id="rId9"/>
    <p:sldId id="360" r:id="rId10"/>
    <p:sldId id="351" r:id="rId11"/>
    <p:sldId id="346" r:id="rId12"/>
    <p:sldId id="338" r:id="rId13"/>
    <p:sldId id="362" r:id="rId14"/>
    <p:sldId id="353" r:id="rId15"/>
    <p:sldId id="345" r:id="rId16"/>
    <p:sldId id="364" r:id="rId17"/>
    <p:sldId id="363" r:id="rId18"/>
    <p:sldId id="365" r:id="rId19"/>
    <p:sldId id="350" r:id="rId20"/>
    <p:sldId id="416" r:id="rId21"/>
    <p:sldId id="340" r:id="rId22"/>
    <p:sldId id="344" r:id="rId23"/>
    <p:sldId id="342" r:id="rId24"/>
    <p:sldId id="368" r:id="rId25"/>
    <p:sldId id="354" r:id="rId26"/>
    <p:sldId id="355" r:id="rId27"/>
    <p:sldId id="372" r:id="rId28"/>
    <p:sldId id="371" r:id="rId29"/>
    <p:sldId id="382" r:id="rId30"/>
    <p:sldId id="370" r:id="rId31"/>
    <p:sldId id="423" r:id="rId32"/>
    <p:sldId id="380" r:id="rId33"/>
    <p:sldId id="379" r:id="rId34"/>
    <p:sldId id="375" r:id="rId35"/>
    <p:sldId id="377" r:id="rId36"/>
    <p:sldId id="378" r:id="rId37"/>
    <p:sldId id="388" r:id="rId38"/>
    <p:sldId id="389" r:id="rId39"/>
    <p:sldId id="381" r:id="rId40"/>
    <p:sldId id="386" r:id="rId41"/>
    <p:sldId id="394" r:id="rId42"/>
    <p:sldId id="396" r:id="rId43"/>
    <p:sldId id="397" r:id="rId44"/>
    <p:sldId id="398" r:id="rId45"/>
    <p:sldId id="395" r:id="rId46"/>
    <p:sldId id="400" r:id="rId47"/>
    <p:sldId id="384" r:id="rId48"/>
    <p:sldId id="385" r:id="rId49"/>
    <p:sldId id="329" r:id="rId50"/>
    <p:sldId id="417" r:id="rId51"/>
    <p:sldId id="408" r:id="rId52"/>
    <p:sldId id="409" r:id="rId53"/>
    <p:sldId id="410" r:id="rId54"/>
    <p:sldId id="411" r:id="rId55"/>
    <p:sldId id="333" r:id="rId56"/>
    <p:sldId id="332" r:id="rId57"/>
    <p:sldId id="425" r:id="rId58"/>
    <p:sldId id="414" r:id="rId59"/>
    <p:sldId id="419" r:id="rId60"/>
    <p:sldId id="418" r:id="rId61"/>
    <p:sldId id="412" r:id="rId62"/>
    <p:sldId id="420" r:id="rId63"/>
    <p:sldId id="415" r:id="rId64"/>
    <p:sldId id="424" r:id="rId65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67"/>
      <p:italic r:id="rId68"/>
    </p:embeddedFont>
    <p:embeddedFont>
      <p:font typeface="文鼎行楷碑體" panose="020B0604020202020204" charset="0"/>
      <p:regular r:id="rId69"/>
    </p:embeddedFont>
    <p:embeddedFont>
      <p:font typeface="SimHei" panose="02010609060101010101" pitchFamily="49" charset="-122"/>
      <p:regular r:id="rId70"/>
    </p:embeddedFont>
    <p:embeddedFont>
      <p:font typeface="SimSun" panose="02010600030101010101" pitchFamily="2" charset="-122"/>
      <p:regular r:id="rId71"/>
    </p:embeddedFont>
    <p:embeddedFont>
      <p:font typeface="MingLiU" panose="02020509000000000000" pitchFamily="49" charset="-120"/>
      <p:regular r:id="rId72"/>
    </p:embeddedFont>
    <p:embeddedFont>
      <p:font typeface="PMingLiU" panose="02020500000000000000" pitchFamily="18" charset="-120"/>
      <p:regular r:id="rId73"/>
    </p:embeddedFont>
    <p:embeddedFont>
      <p:font typeface="PMingLiU" panose="02020500000000000000" pitchFamily="18" charset="-120"/>
      <p:regular r:id="rId73"/>
    </p:embeddedFont>
    <p:embeddedFont>
      <p:font typeface="Calibri" panose="020F0502020204030204" pitchFamily="34" charset="0"/>
      <p:regular r:id="rId74"/>
      <p:bold r:id="rId75"/>
      <p:italic r:id="rId76"/>
      <p:boldItalic r:id="rId7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00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76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9600E-B752-486C-BCDA-D0A3705C71B2}" type="datetimeFigureOut">
              <a:rPr lang="en-US" smtClean="0"/>
              <a:t>1/15/2017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11493-B69F-4038-B8A4-FFC77BCA4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2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350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81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35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96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876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55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60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637052"/>
                </a:solidFill>
              </a:rPr>
              <a:pPr/>
              <a:t>‹#›</a:t>
            </a:fld>
            <a:endParaRPr lang="en-US" dirty="0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57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340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64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30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smtClean="0"/>
              <a:pPr defTabSz="45720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7F1E4F-1CFF-5643-939E-217C01CDF565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2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6%8E%83%E7%BE%85%E7%8E%8B" TargetMode="External"/><Relationship Id="rId2" Type="http://schemas.openxmlformats.org/officeDocument/2006/relationships/hyperlink" Target="https://zh.wikipedia.org/wiki/%E4%BE%BF%E9%9B%85%E6%82%A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zh.wikipedia.org/wiki/%E4%BF%9D%E7%BE%85" TargetMode="External"/><Relationship Id="rId4" Type="http://schemas.openxmlformats.org/officeDocument/2006/relationships/hyperlink" Target="https://zh.wikipedia.org/wiki/%E5%A4%A7%E6%95%B8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122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gLiU" panose="02020509000000000000" pitchFamily="49" charset="-120"/>
                <a:ea typeface="MingLiU" panose="02020509000000000000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gLiU" panose="02020509000000000000" pitchFamily="49" charset="-120"/>
              <a:ea typeface="MingLiU" panose="02020509000000000000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0115" y="5081024"/>
            <a:ext cx="4615542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</a:rPr>
              <a:t>外邦福音拓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展</a:t>
            </a:r>
            <a:r>
              <a:rPr lang="zh-TW" altLang="en-US" sz="4000" b="1" dirty="0" smtClean="0"/>
              <a:t> </a:t>
            </a:r>
            <a:r>
              <a:rPr lang="en-US" altLang="zh-TW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(8-9</a:t>
            </a:r>
            <a:r>
              <a:rPr lang="zh-TW" alt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  <a:r>
              <a:rPr lang="en-US" altLang="zh-TW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356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85" y="953173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43" y="19072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4472C4">
                    <a:lumMod val="75000"/>
                  </a:srgbClr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思考問題：</a:t>
            </a:r>
            <a:endParaRPr lang="en-US" sz="3600" dirty="0">
              <a:solidFill>
                <a:srgbClr val="4472C4">
                  <a:lumMod val="75000"/>
                </a:srgbClr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315" y="3648907"/>
            <a:ext cx="7526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 smtClean="0">
                <a:latin typeface="+mn-ea"/>
              </a:rPr>
              <a:t>福音如</a:t>
            </a:r>
            <a:r>
              <a:rPr lang="zh-TW" altLang="en-US" sz="3600" dirty="0">
                <a:latin typeface="+mn-ea"/>
              </a:rPr>
              <a:t>何</a:t>
            </a:r>
            <a:r>
              <a:rPr lang="zh-TW" altLang="en-US" sz="3600" dirty="0" smtClean="0">
                <a:latin typeface="+mn-ea"/>
              </a:rPr>
              <a:t>拓展到</a:t>
            </a:r>
            <a:r>
              <a:rPr lang="zh-TW" altLang="en-US" sz="3600" dirty="0">
                <a:latin typeface="+mn-ea"/>
              </a:rPr>
              <a:t>外</a:t>
            </a:r>
            <a:r>
              <a:rPr lang="zh-TW" altLang="en-US" sz="3600" dirty="0" smtClean="0">
                <a:latin typeface="+mn-ea"/>
              </a:rPr>
              <a:t>邦</a:t>
            </a:r>
            <a:r>
              <a:rPr lang="en-US" altLang="zh-TW" sz="3600" dirty="0" smtClean="0">
                <a:latin typeface="+mn-ea"/>
              </a:rPr>
              <a:t>?</a:t>
            </a:r>
            <a:r>
              <a:rPr lang="en-US" altLang="zh-TW" sz="3600" dirty="0">
                <a:solidFill>
                  <a:prstClr val="black"/>
                </a:solidFill>
                <a:latin typeface="+mn-ea"/>
              </a:rPr>
              <a:t>	</a:t>
            </a:r>
            <a:endParaRPr lang="zh-TW" altLang="en-US" sz="360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616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4435" y="1941330"/>
            <a:ext cx="80682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1:8</a:t>
            </a:r>
            <a:r>
              <a:rPr lang="en-US" altLang="zh-CN" sz="3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但 圣 灵 降 临 在 你 们 身 上 ， 你 们 就 必 得 着 能 力 ， 并 要 在 </a:t>
            </a:r>
            <a:r>
              <a:rPr lang="zh-CN" altLang="en-US" sz="3200" dirty="0">
                <a:solidFill>
                  <a:srgbClr val="FF0000"/>
                </a:solidFill>
                <a:latin typeface="Helvetica Neue"/>
              </a:rPr>
              <a:t>耶 路 撒 冷 、 犹 太 全 地 ， 和 撒 玛 利 亚 ， 直 到 地 极 </a:t>
            </a: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， 作 我 的 见 证 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301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905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五旬節聖靈降臨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門徒說方言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191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彼得、約翰醫治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美門口的瘸子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477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使徒行神蹟奇事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耶京四圍多人得醫治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905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彼得講道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4191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彼得講道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6477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1905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三千人信主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4191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信主男丁增至五千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6477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信主者越發增添</a:t>
            </a: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1905000" y="3429000"/>
            <a:ext cx="2209800" cy="12954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無</a:t>
            </a: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6477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1905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遵守使徒教訓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交接、擘餅、祈禱</a:t>
            </a: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4191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門徒售賣田產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凡物公用</a:t>
            </a: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6477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在殿裡、家裡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不住的教訓人</a:t>
            </a:r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457200" y="12192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神蹟</a:t>
            </a:r>
          </a:p>
          <a:p>
            <a:pPr algn="ctr"/>
            <a:r>
              <a:rPr lang="en-US" altLang="zh-TW">
                <a:ea typeface="PMingLiU" panose="02020500000000000000" pitchFamily="18" charset="-120"/>
              </a:rPr>
              <a:t>(Signs)</a:t>
            </a:r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457200" y="20574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信息</a:t>
            </a:r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457200" y="2895600"/>
            <a:ext cx="1371600" cy="4572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結果</a:t>
            </a:r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457200" y="48006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教會光景</a:t>
            </a:r>
          </a:p>
        </p:txBody>
      </p:sp>
      <p:sp>
        <p:nvSpPr>
          <p:cNvPr id="2091" name="Rectangle 43"/>
          <p:cNvSpPr>
            <a:spLocks noChangeArrowheads="1"/>
          </p:cNvSpPr>
          <p:nvPr/>
        </p:nvSpPr>
        <p:spPr bwMode="auto">
          <a:xfrm>
            <a:off x="4191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彼得見證耶穌復活</a:t>
            </a:r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6477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眾使徒被捕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</a:p>
        </p:txBody>
      </p:sp>
      <p:sp>
        <p:nvSpPr>
          <p:cNvPr id="2093" name="Rectangle 45"/>
          <p:cNvSpPr>
            <a:spLocks noChangeArrowheads="1"/>
          </p:cNvSpPr>
          <p:nvPr/>
        </p:nvSpPr>
        <p:spPr bwMode="auto">
          <a:xfrm>
            <a:off x="457200" y="3429000"/>
            <a:ext cx="1371600" cy="12954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公會反應</a:t>
            </a:r>
          </a:p>
        </p:txBody>
      </p: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1905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第一波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098" name="Rectangle 50"/>
          <p:cNvSpPr>
            <a:spLocks noChangeArrowheads="1"/>
          </p:cNvSpPr>
          <p:nvPr/>
        </p:nvSpPr>
        <p:spPr bwMode="auto">
          <a:xfrm>
            <a:off x="4191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(3:1-5:11)</a:t>
            </a:r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6477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第三波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(5:12-42)</a:t>
            </a:r>
          </a:p>
        </p:txBody>
      </p:sp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457200" y="381000"/>
            <a:ext cx="1371600" cy="76200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使徒行傳</a:t>
            </a:r>
          </a:p>
        </p:txBody>
      </p:sp>
      <p:sp>
        <p:nvSpPr>
          <p:cNvPr id="2104" name="Rectangle 56"/>
          <p:cNvSpPr>
            <a:spLocks noChangeArrowheads="1"/>
          </p:cNvSpPr>
          <p:nvPr/>
        </p:nvSpPr>
        <p:spPr bwMode="auto">
          <a:xfrm>
            <a:off x="1905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4191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巴拿巴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亞拿尼亞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撒非喇</a:t>
            </a: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6477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7" name="Rectangle 59"/>
          <p:cNvSpPr>
            <a:spLocks noChangeArrowheads="1"/>
          </p:cNvSpPr>
          <p:nvPr/>
        </p:nvSpPr>
        <p:spPr bwMode="auto">
          <a:xfrm>
            <a:off x="457200" y="56388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例子</a:t>
            </a:r>
          </a:p>
        </p:txBody>
      </p:sp>
      <p:sp>
        <p:nvSpPr>
          <p:cNvPr id="2119" name="Rectangle 71"/>
          <p:cNvSpPr>
            <a:spLocks noChangeArrowheads="1"/>
          </p:cNvSpPr>
          <p:nvPr/>
        </p:nvSpPr>
        <p:spPr bwMode="auto">
          <a:xfrm>
            <a:off x="1905000" y="3429000"/>
            <a:ext cx="2209800" cy="12954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無</a:t>
            </a:r>
          </a:p>
        </p:txBody>
      </p:sp>
      <p:sp>
        <p:nvSpPr>
          <p:cNvPr id="2120" name="Rectangle 72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2121" name="Rectangle 73"/>
          <p:cNvSpPr>
            <a:spLocks noChangeArrowheads="1"/>
          </p:cNvSpPr>
          <p:nvPr/>
        </p:nvSpPr>
        <p:spPr bwMode="auto">
          <a:xfrm>
            <a:off x="6477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70065" y="6581001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7795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056" grpId="0" animBg="1"/>
      <p:bldP spid="2057" grpId="0" animBg="1"/>
      <p:bldP spid="2058" grpId="0" animBg="1"/>
      <p:bldP spid="2059" grpId="0" animBg="1"/>
      <p:bldP spid="2060" grpId="0" animBg="1"/>
      <p:bldP spid="2061" grpId="0" animBg="1"/>
      <p:bldP spid="2062" grpId="0" animBg="1"/>
      <p:bldP spid="2063" grpId="0" animBg="1"/>
      <p:bldP spid="2064" grpId="0" animBg="1"/>
      <p:bldP spid="2065" grpId="0" animBg="1"/>
      <p:bldP spid="2066" grpId="0" animBg="1"/>
      <p:bldP spid="2067" grpId="0" animBg="1"/>
      <p:bldP spid="2068" grpId="0" animBg="1"/>
      <p:bldP spid="2069" grpId="0" animBg="1"/>
      <p:bldP spid="2071" grpId="0" animBg="1"/>
      <p:bldP spid="2072" grpId="0" animBg="1"/>
      <p:bldP spid="2073" grpId="0" animBg="1"/>
      <p:bldP spid="2075" grpId="0" animBg="1"/>
      <p:bldP spid="2091" grpId="0" animBg="1"/>
      <p:bldP spid="2092" grpId="0" animBg="1"/>
      <p:bldP spid="2093" grpId="0" animBg="1"/>
      <p:bldP spid="2097" grpId="0" animBg="1"/>
      <p:bldP spid="2098" grpId="0" animBg="1"/>
      <p:bldP spid="2099" grpId="0" animBg="1"/>
      <p:bldP spid="2104" grpId="0" animBg="1"/>
      <p:bldP spid="2105" grpId="0" animBg="1"/>
      <p:bldP spid="2106" grpId="0" animBg="1"/>
      <p:bldP spid="2107" grpId="0" animBg="1"/>
      <p:bldP spid="2119" grpId="0" animBg="1"/>
      <p:bldP spid="2120" grpId="0" animBg="1"/>
      <p:bldP spid="21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5" name="Rectangle 43"/>
          <p:cNvSpPr>
            <a:spLocks noChangeArrowheads="1"/>
          </p:cNvSpPr>
          <p:nvPr/>
        </p:nvSpPr>
        <p:spPr bwMode="auto">
          <a:xfrm>
            <a:off x="6477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殺害司提反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905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彼得、約翰醫治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美門口的瘸子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191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使徒行神蹟奇事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耶京四圍多人得醫治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905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彼得講道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191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905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信主男丁增至五千</a:t>
            </a: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4191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信主者越發增添</a:t>
            </a: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905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1905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門徒售賣田產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凡物公用</a:t>
            </a: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4191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在殿裡、家裡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不住的教訓人</a:t>
            </a:r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457200" y="12192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神蹟</a:t>
            </a:r>
          </a:p>
          <a:p>
            <a:pPr algn="ctr"/>
            <a:r>
              <a:rPr lang="en-US" altLang="zh-TW">
                <a:ea typeface="PMingLiU" panose="02020500000000000000" pitchFamily="18" charset="-120"/>
              </a:rPr>
              <a:t>(Signs)</a:t>
            </a:r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457200" y="20574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信息</a:t>
            </a:r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457200" y="2895600"/>
            <a:ext cx="1371600" cy="4572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結果</a:t>
            </a: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457200" y="48006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教會光景</a:t>
            </a:r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1905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彼得見證耶穌復活</a:t>
            </a: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4191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眾使徒被捕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457200" y="3429000"/>
            <a:ext cx="1371600" cy="12954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公會反應</a:t>
            </a:r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1905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(3:1-5:11)</a:t>
            </a:r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4191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第三波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(5:12-42)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457200" y="381000"/>
            <a:ext cx="1371600" cy="76200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使徒行傳</a:t>
            </a:r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auto">
          <a:xfrm>
            <a:off x="1905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巴拿巴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亞拿尼亞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撒非喇</a:t>
            </a: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4191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auto">
          <a:xfrm>
            <a:off x="457200" y="56388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例子</a:t>
            </a:r>
          </a:p>
        </p:txBody>
      </p:sp>
      <p:sp>
        <p:nvSpPr>
          <p:cNvPr id="3105" name="Rectangle 33"/>
          <p:cNvSpPr>
            <a:spLocks noChangeArrowheads="1"/>
          </p:cNvSpPr>
          <p:nvPr/>
        </p:nvSpPr>
        <p:spPr bwMode="auto">
          <a:xfrm>
            <a:off x="1905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3107" name="Rectangle 35"/>
          <p:cNvSpPr>
            <a:spLocks noChangeArrowheads="1"/>
          </p:cNvSpPr>
          <p:nvPr/>
        </p:nvSpPr>
        <p:spPr bwMode="auto">
          <a:xfrm>
            <a:off x="6477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司提反在民間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行大奇事和神蹟</a:t>
            </a:r>
          </a:p>
        </p:txBody>
      </p:sp>
      <p:sp>
        <p:nvSpPr>
          <p:cNvPr id="3108" name="Rectangle 36"/>
          <p:cNvSpPr>
            <a:spLocks noChangeArrowheads="1"/>
          </p:cNvSpPr>
          <p:nvPr/>
        </p:nvSpPr>
        <p:spPr bwMode="auto">
          <a:xfrm>
            <a:off x="6477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ea typeface="SimHei" panose="02010609060101010101" pitchFamily="49" charset="-122"/>
              </a:rPr>
              <a:t>司提反和利百地拿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ea typeface="SimHei" panose="02010609060101010101" pitchFamily="49" charset="-122"/>
              </a:rPr>
              <a:t>會堂的人辯論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09" name="Rectangle 37"/>
          <p:cNvSpPr>
            <a:spLocks noChangeArrowheads="1"/>
          </p:cNvSpPr>
          <p:nvPr/>
        </p:nvSpPr>
        <p:spPr bwMode="auto">
          <a:xfrm>
            <a:off x="6477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眾人敵擋不住</a:t>
            </a:r>
          </a:p>
        </p:txBody>
      </p:sp>
      <p:sp>
        <p:nvSpPr>
          <p:cNvPr id="3111" name="Rectangle 39"/>
          <p:cNvSpPr>
            <a:spLocks noChangeArrowheads="1"/>
          </p:cNvSpPr>
          <p:nvPr/>
        </p:nvSpPr>
        <p:spPr bwMode="auto">
          <a:xfrm>
            <a:off x="6477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大遭逼迫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門徒四散傳道</a:t>
            </a:r>
          </a:p>
        </p:txBody>
      </p:sp>
      <p:sp>
        <p:nvSpPr>
          <p:cNvPr id="3112" name="Rectangle 40"/>
          <p:cNvSpPr>
            <a:spLocks noChangeArrowheads="1"/>
          </p:cNvSpPr>
          <p:nvPr/>
        </p:nvSpPr>
        <p:spPr bwMode="auto">
          <a:xfrm>
            <a:off x="6477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司提反被捕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論摩西與聖所</a:t>
            </a:r>
          </a:p>
        </p:txBody>
      </p:sp>
      <p:sp>
        <p:nvSpPr>
          <p:cNvPr id="3113" name="Rectangle 41"/>
          <p:cNvSpPr>
            <a:spLocks noChangeArrowheads="1"/>
          </p:cNvSpPr>
          <p:nvPr/>
        </p:nvSpPr>
        <p:spPr bwMode="auto">
          <a:xfrm>
            <a:off x="6477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第四波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PMingLiU" panose="02020500000000000000" pitchFamily="18" charset="-120"/>
              </a:rPr>
              <a:t>-7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auto">
          <a:xfrm>
            <a:off x="6477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ea typeface="SimHei" panose="02010609060101010101" pitchFamily="49" charset="-122"/>
              </a:rPr>
              <a:t>腓利</a:t>
            </a:r>
            <a:r>
              <a:rPr lang="zh-TW" altLang="en-US">
                <a:ea typeface="PMingLiU" panose="02020500000000000000" pitchFamily="18" charset="-120"/>
              </a:rPr>
              <a:t> </a:t>
            </a:r>
            <a:r>
              <a:rPr lang="en-US" altLang="zh-TW">
                <a:ea typeface="PMingLiU" panose="02020500000000000000" pitchFamily="18" charset="-120"/>
              </a:rPr>
              <a:t>(</a:t>
            </a:r>
            <a:r>
              <a:rPr lang="zh-TW" altLang="en-US">
                <a:ea typeface="SimHei" panose="02010609060101010101" pitchFamily="49" charset="-122"/>
              </a:rPr>
              <a:t>第</a:t>
            </a:r>
            <a:r>
              <a:rPr lang="en-US" altLang="zh-TW">
                <a:ea typeface="PMingLiU" panose="02020500000000000000" pitchFamily="18" charset="-120"/>
              </a:rPr>
              <a:t>8</a:t>
            </a:r>
            <a:r>
              <a:rPr lang="zh-TW" altLang="en-US">
                <a:ea typeface="SimHei" panose="02010609060101010101" pitchFamily="49" charset="-122"/>
              </a:rPr>
              <a:t>章</a:t>
            </a:r>
            <a:r>
              <a:rPr lang="en-US" altLang="zh-TW">
                <a:ea typeface="PMingLiU" panose="02020500000000000000" pitchFamily="18" charset="-120"/>
              </a:rPr>
              <a:t>)</a:t>
            </a:r>
          </a:p>
        </p:txBody>
      </p:sp>
      <p:sp>
        <p:nvSpPr>
          <p:cNvPr id="3116" name="Text Box 44"/>
          <p:cNvSpPr txBox="1">
            <a:spLocks noChangeArrowheads="1"/>
          </p:cNvSpPr>
          <p:nvPr/>
        </p:nvSpPr>
        <p:spPr bwMode="auto">
          <a:xfrm>
            <a:off x="7451725" y="2170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7270065" y="6581001"/>
            <a:ext cx="1873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3838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5" grpId="0" animBg="1"/>
      <p:bldP spid="3107" grpId="0" animBg="1"/>
      <p:bldP spid="3108" grpId="0" animBg="1"/>
      <p:bldP spid="3109" grpId="0" animBg="1"/>
      <p:bldP spid="3111" grpId="0" animBg="1"/>
      <p:bldP spid="3112" grpId="0" animBg="1"/>
      <p:bldP spid="31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4435" y="1941330"/>
            <a:ext cx="80682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1:8</a:t>
            </a:r>
            <a:r>
              <a:rPr lang="en-US" altLang="zh-CN" sz="3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但 圣 灵 降 临 在 你 们 身 上 ， 你 们 就 必 得 着 能 力 ， 并 要 在 </a:t>
            </a:r>
            <a:r>
              <a:rPr lang="zh-CN" altLang="en-US" sz="3200" dirty="0">
                <a:solidFill>
                  <a:srgbClr val="FF0000"/>
                </a:solidFill>
                <a:latin typeface="Helvetica Neue"/>
              </a:rPr>
              <a:t>耶 路 撒 冷 、 犹 太 全 地 ， 和 撒 玛 利 亚 ， 直 到 地 极 </a:t>
            </a: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， 作 我 的 见 证 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452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3070" y="809107"/>
            <a:ext cx="853888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800" b="1" dirty="0">
                <a:solidFill>
                  <a:srgbClr val="000000"/>
                </a:solidFill>
                <a:latin typeface="Arial" panose="020B0604020202020204" pitchFamily="34" charset="0"/>
              </a:rPr>
              <a:t>8 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從 這 日 起 ， 耶 路 撒 冷 的 教 會 </a:t>
            </a:r>
            <a:r>
              <a:rPr lang="zh-TW" altLang="en-US" sz="2800" dirty="0">
                <a:solidFill>
                  <a:srgbClr val="FF0000"/>
                </a:solidFill>
                <a:latin typeface="Helvetica Neue"/>
              </a:rPr>
              <a:t>大 遭 逼 迫 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， </a:t>
            </a:r>
            <a:r>
              <a:rPr lang="zh-TW" altLang="en-US" sz="2800" dirty="0">
                <a:solidFill>
                  <a:srgbClr val="FF0000"/>
                </a:solidFill>
                <a:latin typeface="Helvetica Neue"/>
              </a:rPr>
              <a:t>除 了 使 徒 以 外 ， 門 徒 都 分 散 在 猶 太 和 撒 瑪 利 亞 各 處 。</a:t>
            </a:r>
          </a:p>
          <a:p>
            <a:pPr>
              <a:lnSpc>
                <a:spcPct val="150000"/>
              </a:lnSpc>
            </a:pPr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有 虔 誠 的 人 把 司 提 反 埋 葬 了 ， 為 他 捶 胸 大 哭 。</a:t>
            </a:r>
          </a:p>
          <a:p>
            <a:pPr>
              <a:lnSpc>
                <a:spcPct val="150000"/>
              </a:lnSpc>
            </a:pPr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掃 羅 卻 殘 害 教 會 ， 進 各 人 的 家 ， 拉 著 男 女 下 在 監 裡 。</a:t>
            </a:r>
          </a:p>
          <a:p>
            <a:pPr>
              <a:lnSpc>
                <a:spcPct val="150000"/>
              </a:lnSpc>
            </a:pPr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4 </a:t>
            </a:r>
            <a:r>
              <a:rPr lang="zh-TW" altLang="en-US" sz="2800" dirty="0">
                <a:solidFill>
                  <a:srgbClr val="FF0000"/>
                </a:solidFill>
                <a:latin typeface="Helvetica Neue"/>
              </a:rPr>
              <a:t>那 些 分 散 的 人 往 各 處 去 傳 道 。</a:t>
            </a:r>
            <a:endParaRPr lang="zh-TW" altLang="en-US" sz="2800" b="0" i="0" dirty="0">
              <a:solidFill>
                <a:srgbClr val="FF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9809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6618"/>
          <a:stretch/>
        </p:blipFill>
        <p:spPr>
          <a:xfrm>
            <a:off x="4262718" y="0"/>
            <a:ext cx="488128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784" r="54167" b="47059"/>
          <a:stretch/>
        </p:blipFill>
        <p:spPr>
          <a:xfrm>
            <a:off x="26894" y="13447"/>
            <a:ext cx="4191001" cy="35769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54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471"/>
          <a:stretch/>
        </p:blipFill>
        <p:spPr>
          <a:xfrm>
            <a:off x="4249270" y="0"/>
            <a:ext cx="4894729" cy="6858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7848" y="1874728"/>
            <a:ext cx="2971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猶太和撒瑪利亞歸羅馬巡撫彼拉多管轄</a:t>
            </a:r>
            <a:endParaRPr lang="en-US" altLang="zh-TW" sz="2800" dirty="0" smtClean="0"/>
          </a:p>
          <a:p>
            <a:endParaRPr lang="en-US" sz="2800" dirty="0"/>
          </a:p>
          <a:p>
            <a:r>
              <a:rPr lang="zh-TW" altLang="en-US" sz="2800" dirty="0" smtClean="0"/>
              <a:t>加利利和約旦河東歸大希律王的兒子小希律管轄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786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司提反的死 </a:t>
            </a:r>
            <a:r>
              <a:rPr lang="en-US" altLang="zh-TW" dirty="0" smtClean="0"/>
              <a:t>-</a:t>
            </a:r>
            <a:r>
              <a:rPr lang="zh-TW" altLang="en-US" dirty="0" smtClean="0"/>
              <a:t> 轉折點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10410"/>
            <a:ext cx="7886700" cy="5317284"/>
          </a:xfrm>
        </p:spPr>
        <p:txBody>
          <a:bodyPr>
            <a:noAutofit/>
          </a:bodyPr>
          <a:lstStyle/>
          <a:p>
            <a:pPr marL="228600" lvl="1" indent="-228600">
              <a:lnSpc>
                <a:spcPct val="100000"/>
              </a:lnSpc>
            </a:pPr>
            <a:r>
              <a:rPr lang="zh-TW" altLang="en-US" sz="2800" dirty="0" smtClean="0">
                <a:latin typeface="Helvetica Neue"/>
              </a:rPr>
              <a:t>大遭逼迫       散在猶太和撒瑪利亞各處</a:t>
            </a:r>
            <a:r>
              <a:rPr lang="zh-TW" altLang="en-US" sz="2800" dirty="0" smtClean="0">
                <a:solidFill>
                  <a:srgbClr val="FF0000"/>
                </a:solidFill>
                <a:latin typeface="Helvetica Neue"/>
              </a:rPr>
              <a:t>      </a:t>
            </a:r>
            <a:r>
              <a:rPr lang="zh-TW" altLang="en-US" sz="2800" dirty="0" smtClean="0">
                <a:latin typeface="Helvetica Neue"/>
              </a:rPr>
              <a:t>傳道</a:t>
            </a:r>
            <a:endParaRPr lang="en-US" altLang="zh-TW" sz="2800" dirty="0" smtClean="0">
              <a:latin typeface="Helvetica Neue"/>
            </a:endParaRPr>
          </a:p>
          <a:p>
            <a:pPr marL="228600" lvl="1" indent="-228600">
              <a:lnSpc>
                <a:spcPct val="100000"/>
              </a:lnSpc>
            </a:pPr>
            <a:r>
              <a:rPr lang="zh-TW" altLang="en-US" sz="2800" dirty="0" smtClean="0"/>
              <a:t>逼</a:t>
            </a:r>
            <a:r>
              <a:rPr lang="zh-TW" altLang="en-US" sz="2800" dirty="0"/>
              <a:t>迫非但不能減低信主者的熱忱，反而給他們帶來了增加對外界接觸、傳揚福音的機會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571500" lvl="2" indent="-228600">
              <a:lnSpc>
                <a:spcPct val="100000"/>
              </a:lnSpc>
            </a:pPr>
            <a:r>
              <a:rPr lang="zh-TW" altLang="en-US" sz="2500" dirty="0" smtClean="0"/>
              <a:t>耶路撒冷 </a:t>
            </a:r>
            <a:r>
              <a:rPr lang="en-US" altLang="zh-TW" sz="2500" dirty="0" smtClean="0"/>
              <a:t>&gt;</a:t>
            </a:r>
            <a:r>
              <a:rPr lang="zh-TW" altLang="en-US" sz="2500" dirty="0" smtClean="0"/>
              <a:t> 撒瑪利亞</a:t>
            </a:r>
            <a:endParaRPr lang="en-US" altLang="zh-TW" sz="2500" dirty="0" smtClean="0"/>
          </a:p>
          <a:p>
            <a:pPr marL="571500" lvl="2" indent="-228600">
              <a:lnSpc>
                <a:spcPct val="100000"/>
              </a:lnSpc>
            </a:pPr>
            <a:r>
              <a:rPr lang="zh-TW" altLang="en-US" sz="2500" dirty="0"/>
              <a:t>突</a:t>
            </a:r>
            <a:r>
              <a:rPr lang="zh-TW" altLang="en-US" sz="2500" dirty="0" smtClean="0"/>
              <a:t>破種族的隔閡</a:t>
            </a:r>
            <a:endParaRPr lang="en-US" altLang="zh-TW" sz="2500" dirty="0" smtClean="0"/>
          </a:p>
          <a:p>
            <a:pPr marL="571500" lvl="2" indent="-228600">
              <a:lnSpc>
                <a:spcPct val="100000"/>
              </a:lnSpc>
            </a:pPr>
            <a:r>
              <a:rPr lang="zh-TW" altLang="en-US" sz="2400" dirty="0">
                <a:latin typeface="Helvetica Neue"/>
              </a:rPr>
              <a:t>使徒傳福音 </a:t>
            </a:r>
            <a:r>
              <a:rPr lang="en-US" altLang="zh-TW" sz="2400" dirty="0">
                <a:latin typeface="Helvetica Neue"/>
              </a:rPr>
              <a:t>&gt;</a:t>
            </a:r>
            <a:r>
              <a:rPr lang="zh-TW" altLang="en-US" sz="2400" dirty="0">
                <a:latin typeface="Helvetica Neue"/>
              </a:rPr>
              <a:t> 信徒共同參與傳福</a:t>
            </a:r>
            <a:r>
              <a:rPr lang="zh-TW" altLang="en-US" sz="2400" dirty="0" smtClean="0">
                <a:latin typeface="Helvetica Neue"/>
              </a:rPr>
              <a:t>音</a:t>
            </a:r>
            <a:endParaRPr lang="en-US" altLang="zh-TW" sz="2500" dirty="0" smtClean="0"/>
          </a:p>
          <a:p>
            <a:pPr marL="228600" lvl="1" indent="-228600">
              <a:lnSpc>
                <a:spcPct val="100000"/>
              </a:lnSpc>
            </a:pPr>
            <a:r>
              <a:rPr lang="zh-TW" altLang="en-US" sz="2800" dirty="0" smtClean="0"/>
              <a:t>神的旨意高過人的意念</a:t>
            </a:r>
            <a:endParaRPr lang="en-US" altLang="zh-TW" sz="2800" dirty="0" smtClean="0"/>
          </a:p>
          <a:p>
            <a:pPr marL="571500" lvl="2" indent="-228600">
              <a:lnSpc>
                <a:spcPct val="100000"/>
              </a:lnSpc>
            </a:pPr>
            <a:r>
              <a:rPr lang="zh-TW" altLang="en-US" sz="2500" dirty="0"/>
              <a:t>許多時候，逼迫、苦難的環境，是出於主的許可，為要成全祂的旨</a:t>
            </a:r>
            <a:r>
              <a:rPr lang="zh-TW" altLang="en-US" sz="2500" dirty="0" smtClean="0"/>
              <a:t>意</a:t>
            </a:r>
            <a:endParaRPr lang="en-US" altLang="zh-TW" sz="2500" dirty="0" smtClean="0"/>
          </a:p>
          <a:p>
            <a:pPr marL="571500" lvl="2" indent="-228600">
              <a:lnSpc>
                <a:spcPct val="100000"/>
              </a:lnSpc>
            </a:pPr>
            <a:r>
              <a:rPr lang="zh-TW" altLang="en-US" sz="2500" dirty="0" smtClean="0">
                <a:latin typeface="Helvetica Neue"/>
              </a:rPr>
              <a:t>神</a:t>
            </a:r>
            <a:r>
              <a:rPr lang="zh-TW" altLang="en-US" sz="2500" dirty="0">
                <a:latin typeface="Helvetica Neue"/>
              </a:rPr>
              <a:t>生命的特性是：壓力越大，能力也越大；信徒愈受壓迫，反而能愈加流露出生命</a:t>
            </a:r>
            <a:r>
              <a:rPr lang="zh-TW" altLang="en-US" sz="2500" dirty="0" smtClean="0">
                <a:latin typeface="Helvetica Neue"/>
              </a:rPr>
              <a:t>來</a:t>
            </a:r>
            <a:endParaRPr lang="en-US" altLang="zh-TW" sz="2500" dirty="0">
              <a:latin typeface="Helvetica Neue"/>
            </a:endParaRPr>
          </a:p>
          <a:p>
            <a:pPr lvl="1"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2530568" y="1308357"/>
            <a:ext cx="322729" cy="153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7081558" y="1308357"/>
            <a:ext cx="322729" cy="153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4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十字架在中國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9191" y="1923163"/>
            <a:ext cx="498157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806824"/>
            <a:ext cx="7886700" cy="537013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5 </a:t>
            </a:r>
            <a:r>
              <a:rPr lang="zh-TW" altLang="en-US" sz="2800" dirty="0"/>
              <a:t>腓 利 下 撒 瑪 利 亞 城 去 ， 宣 講 基 督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6 </a:t>
            </a:r>
            <a:r>
              <a:rPr lang="zh-TW" altLang="en-US" sz="2800" dirty="0"/>
              <a:t>眾 人 </a:t>
            </a:r>
            <a:r>
              <a:rPr lang="zh-TW" altLang="en-US" sz="2800" dirty="0">
                <a:solidFill>
                  <a:srgbClr val="FF0000"/>
                </a:solidFill>
              </a:rPr>
              <a:t>聽 見 </a:t>
            </a:r>
            <a:r>
              <a:rPr lang="zh-TW" altLang="en-US" sz="2800" dirty="0"/>
              <a:t>了 ， 又 </a:t>
            </a:r>
            <a:r>
              <a:rPr lang="zh-TW" altLang="en-US" sz="2800" dirty="0">
                <a:solidFill>
                  <a:srgbClr val="FF0000"/>
                </a:solidFill>
              </a:rPr>
              <a:t>看 見</a:t>
            </a:r>
            <a:r>
              <a:rPr lang="zh-TW" altLang="en-US" sz="2800" dirty="0"/>
              <a:t> 腓 利 所 行 的 神 蹟 ， 就 同 心 合 意 的 聽 從 他 的 話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7 </a:t>
            </a:r>
            <a:r>
              <a:rPr lang="zh-TW" altLang="en-US" sz="2800" dirty="0"/>
              <a:t>因 為 有 許 多 人 被 污 鬼 附 著 ， 那 些 鬼 大 聲 呼 叫 ， 從 他 們 身 上 出 來 ； 還 有 許 多 癱 瘓 的 ， 瘸 腿 的 ， 都 得 了 醫 治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8 </a:t>
            </a:r>
            <a:r>
              <a:rPr lang="zh-TW" altLang="en-US" sz="2800" dirty="0"/>
              <a:t>在 那 城 裡 ， 就 </a:t>
            </a:r>
            <a:r>
              <a:rPr lang="zh-TW" altLang="en-US" sz="2800" dirty="0">
                <a:solidFill>
                  <a:srgbClr val="FF0000"/>
                </a:solidFill>
              </a:rPr>
              <a:t>大 有 歡 喜 </a:t>
            </a:r>
            <a:r>
              <a:rPr lang="zh-TW" altLang="en-US" sz="28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328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346" y="0"/>
            <a:ext cx="7886700" cy="1325563"/>
          </a:xfrm>
        </p:spPr>
        <p:txBody>
          <a:bodyPr/>
          <a:lstStyle/>
          <a:p>
            <a:r>
              <a:rPr lang="zh-TW" altLang="en-US" dirty="0"/>
              <a:t>撒 瑪 利 亞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15752" y="1180504"/>
            <a:ext cx="3429001" cy="524718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800" b="1" baseline="30000" dirty="0" smtClean="0"/>
              <a:t>約</a:t>
            </a:r>
            <a:r>
              <a:rPr lang="en-US" altLang="zh-TW" sz="2800" b="1" baseline="30000" dirty="0" smtClean="0"/>
              <a:t>4:9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撒 瑪 利 亞 的 婦 人 對 他 說 ： 「 你 既 是 猶 太 人 ， 怎 麼 向 我 一 個 </a:t>
            </a:r>
            <a:r>
              <a:rPr lang="zh-TW" altLang="en-US" sz="2800" dirty="0" smtClean="0"/>
              <a:t>撒 瑪 利 </a:t>
            </a:r>
            <a:r>
              <a:rPr lang="zh-TW" altLang="en-US" sz="2800" dirty="0"/>
              <a:t>亞 婦 人 要 水 喝 呢 ？ 」 原 來 </a:t>
            </a:r>
            <a:r>
              <a:rPr lang="zh-TW" altLang="en-US" sz="2800" dirty="0">
                <a:solidFill>
                  <a:srgbClr val="FF0000"/>
                </a:solidFill>
              </a:rPr>
              <a:t>猶 太 人 和 撒 瑪 利 亞 人 沒 有 來 往 。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7346" y="1180505"/>
            <a:ext cx="4225738" cy="564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7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731" y="0"/>
            <a:ext cx="7886700" cy="1325563"/>
          </a:xfrm>
        </p:spPr>
        <p:txBody>
          <a:bodyPr/>
          <a:lstStyle/>
          <a:p>
            <a:r>
              <a:rPr lang="zh-TW" altLang="en-US" sz="3200" dirty="0"/>
              <a:t>撒瑪利亞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731" y="1250577"/>
            <a:ext cx="8340538" cy="544605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2400" b="1" baseline="30000" dirty="0" smtClean="0"/>
              <a:t>王上</a:t>
            </a:r>
            <a:r>
              <a:rPr lang="en-US" altLang="zh-TW" sz="2400" b="1" baseline="30000" dirty="0" smtClean="0"/>
              <a:t>16:24</a:t>
            </a:r>
            <a:r>
              <a:rPr lang="en-US" altLang="zh-TW" sz="2400" b="1" baseline="30000" dirty="0">
                <a:solidFill>
                  <a:srgbClr val="FF0000"/>
                </a:solidFill>
              </a:rPr>
              <a:t> </a:t>
            </a:r>
            <a:r>
              <a:rPr lang="zh-TW" altLang="en-US" sz="2400" dirty="0">
                <a:solidFill>
                  <a:srgbClr val="FF0000"/>
                </a:solidFill>
              </a:rPr>
              <a:t>暗 利 </a:t>
            </a:r>
            <a:r>
              <a:rPr lang="zh-TW" altLang="en-US" sz="2400" dirty="0"/>
              <a:t>用 二 他 連 得 銀 子 向 撒 瑪 買 了 撒 瑪 利 亞 山 ， 在 山 上 造 城 ， 就 按 著 山 的 原 主 撒 瑪 的 名 ， 給 所 造 的 城 起 名 叫 </a:t>
            </a:r>
            <a:r>
              <a:rPr lang="zh-TW" altLang="en-US" sz="2400" dirty="0">
                <a:solidFill>
                  <a:srgbClr val="FF0000"/>
                </a:solidFill>
              </a:rPr>
              <a:t>撒 瑪 利 亞 </a:t>
            </a:r>
            <a:r>
              <a:rPr lang="zh-TW" altLang="en-US" sz="2400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/>
              <a:t>25 </a:t>
            </a:r>
            <a:r>
              <a:rPr lang="zh-TW" altLang="en-US" sz="2400" dirty="0"/>
              <a:t>暗 利 行 耶 和 華 眼 中 看 為 惡 的 事 ， 比 他 以 前 的 列 王 作 惡 更 甚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 smtClean="0"/>
              <a:t>30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暗 利 的 兒 子 </a:t>
            </a:r>
            <a:r>
              <a:rPr lang="zh-TW" altLang="en-US" sz="2400" dirty="0">
                <a:solidFill>
                  <a:srgbClr val="FF0000"/>
                </a:solidFill>
              </a:rPr>
              <a:t>亞 哈</a:t>
            </a:r>
            <a:r>
              <a:rPr lang="zh-TW" altLang="en-US" sz="2400" dirty="0"/>
              <a:t> 行 耶 和 華 眼 中 看 為 惡 的 事 ， 比 他 以 前 的 列 王 更 甚 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/>
              <a:t>31 </a:t>
            </a:r>
            <a:r>
              <a:rPr lang="zh-TW" altLang="en-US" sz="2400" dirty="0"/>
              <a:t>犯 了 尼 八 的 兒 子 耶 羅 波 安 所 犯 的 罪 ； 他 還 以 為 輕 ， 又 娶 了 西 頓 王 謁 巴 力 的 女 兒 耶 洗 別 為 妻 ， 去 事 奉 敬 拜 巴 力 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/>
              <a:t>32 </a:t>
            </a:r>
            <a:r>
              <a:rPr lang="zh-TW" altLang="en-US" sz="2400" dirty="0">
                <a:solidFill>
                  <a:srgbClr val="FF0000"/>
                </a:solidFill>
              </a:rPr>
              <a:t>在 撒 瑪 利 亞 建 造 巴 力 的 廟 ， 在 廟 裡 為 巴 力 築 壇 </a:t>
            </a:r>
            <a:r>
              <a:rPr lang="zh-TW" altLang="en-US" sz="2400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600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67" y="0"/>
            <a:ext cx="7886700" cy="1325563"/>
          </a:xfrm>
        </p:spPr>
        <p:txBody>
          <a:bodyPr/>
          <a:lstStyle/>
          <a:p>
            <a:r>
              <a:rPr lang="zh-TW" altLang="en-US" sz="3600" dirty="0" smtClean="0"/>
              <a:t>撒瑪利亞 </a:t>
            </a:r>
            <a:r>
              <a:rPr lang="en-US" altLang="zh-TW" sz="3600" dirty="0" smtClean="0"/>
              <a:t>–</a:t>
            </a:r>
            <a:r>
              <a:rPr lang="zh-TW" altLang="en-US" sz="3600" dirty="0" smtClean="0"/>
              <a:t> 王下</a:t>
            </a:r>
            <a:r>
              <a:rPr lang="en-US" altLang="zh-TW" sz="3600" dirty="0" smtClean="0"/>
              <a:t>16</a:t>
            </a:r>
            <a:r>
              <a:rPr lang="zh-TW" altLang="en-US" sz="3600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31" y="1223682"/>
            <a:ext cx="8552328" cy="53788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6 </a:t>
            </a:r>
            <a:r>
              <a:rPr lang="zh-TW" altLang="en-US" sz="2800" dirty="0"/>
              <a:t>何 細 亞 第 九 年 亞 述 王 攻 取 了 撒 瑪 利 亞 ， 將 以 色 列 人 擄 到 亞 述 ， 把 他 們 安 置 在 哈 臘 與 歌 散 的 哈 博 河 邊 ， 並 瑪 代 人 的 城 邑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24 </a:t>
            </a:r>
            <a:r>
              <a:rPr lang="zh-TW" altLang="en-US" sz="2800" dirty="0">
                <a:solidFill>
                  <a:srgbClr val="FF0000"/>
                </a:solidFill>
              </a:rPr>
              <a:t>亞 述 王 從 巴 比 倫 、 古 他 、 亞 瓦 、 哈 馬 ， 和 西 法 瓦 音 遷 移 人 來 ， 安 置 在 撒 瑪 利 亞 的 城 邑 ， 代 替 以 色 列 人</a:t>
            </a:r>
            <a:r>
              <a:rPr lang="zh-TW" altLang="en-US" sz="2800" dirty="0"/>
              <a:t> ； 他 們 就 得 了 撒 瑪 利 亞 ， 住 在 其 中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25 </a:t>
            </a:r>
            <a:r>
              <a:rPr lang="zh-TW" altLang="en-US" sz="2800" dirty="0"/>
              <a:t>他 們 才 住 那 裡 的 時 候 ， 不 敬 畏 耶 和 華 ， 所 以 耶 和 華 叫 獅 子 進 入 他 們 中 間 ， 咬 死 了 些 人 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7805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67" y="0"/>
            <a:ext cx="7886700" cy="1325563"/>
          </a:xfrm>
        </p:spPr>
        <p:txBody>
          <a:bodyPr/>
          <a:lstStyle/>
          <a:p>
            <a:r>
              <a:rPr lang="zh-TW" altLang="en-US" sz="3600" dirty="0" smtClean="0"/>
              <a:t>撒瑪利亞 </a:t>
            </a:r>
            <a:r>
              <a:rPr lang="en-US" altLang="zh-TW" sz="3600" dirty="0" smtClean="0"/>
              <a:t>–</a:t>
            </a:r>
            <a:r>
              <a:rPr lang="zh-TW" altLang="en-US" sz="3600" dirty="0" smtClean="0"/>
              <a:t> 王下</a:t>
            </a:r>
            <a:r>
              <a:rPr lang="en-US" altLang="zh-TW" sz="3600" dirty="0" smtClean="0"/>
              <a:t>16</a:t>
            </a:r>
            <a:r>
              <a:rPr lang="zh-TW" altLang="en-US" sz="3600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68" y="1210235"/>
            <a:ext cx="8125386" cy="53788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26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有 人 告 訴 亞 述 王 說 ： 你 所 遷 移 安 置 在 撒 瑪 利 亞 各 城 的 那 些 民 ， 不 知 道 那 地 之 神 的 規 矩 ， 所 以 那 </a:t>
            </a:r>
            <a:r>
              <a:rPr lang="zh-TW" altLang="en-US" sz="2800" dirty="0">
                <a:solidFill>
                  <a:srgbClr val="FF0000"/>
                </a:solidFill>
              </a:rPr>
              <a:t>神 叫 獅 子 進 入 他 們 中 間 ， 咬 死 他 們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27 </a:t>
            </a:r>
            <a:r>
              <a:rPr lang="zh-TW" altLang="en-US" sz="2800" dirty="0"/>
              <a:t>亞 述 王 就 吩 咐 說 ： 叫 所 擄 來 的 祭 司 回 去 一 個 ， 使 他 住 在 那 裡 ， 將 那 地 之 神 的 規 矩 指 教 那 些 民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28 </a:t>
            </a:r>
            <a:r>
              <a:rPr lang="zh-TW" altLang="en-US" sz="2800" dirty="0"/>
              <a:t>於 是 </a:t>
            </a:r>
            <a:r>
              <a:rPr lang="zh-TW" altLang="en-US" sz="2800" dirty="0">
                <a:solidFill>
                  <a:srgbClr val="FF0000"/>
                </a:solidFill>
              </a:rPr>
              <a:t>有 一 個 從 撒 瑪 利 亞 擄 去 的 祭 司 回 來 ， 住 在 伯 特 利 ， 指 教 他 們 怎 樣 敬 畏 耶 和 華 。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150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67" y="0"/>
            <a:ext cx="7886700" cy="1325563"/>
          </a:xfrm>
        </p:spPr>
        <p:txBody>
          <a:bodyPr/>
          <a:lstStyle/>
          <a:p>
            <a:r>
              <a:rPr lang="zh-TW" altLang="en-US" sz="3600" dirty="0" smtClean="0"/>
              <a:t>撒瑪利亞 </a:t>
            </a:r>
            <a:r>
              <a:rPr lang="en-US" altLang="zh-TW" sz="3600" dirty="0" smtClean="0"/>
              <a:t>–</a:t>
            </a:r>
            <a:r>
              <a:rPr lang="zh-TW" altLang="en-US" sz="3600" dirty="0" smtClean="0"/>
              <a:t> 王下</a:t>
            </a:r>
            <a:r>
              <a:rPr lang="en-US" altLang="zh-TW" sz="3600" dirty="0" smtClean="0"/>
              <a:t>16</a:t>
            </a:r>
            <a:r>
              <a:rPr lang="zh-TW" altLang="en-US" sz="3600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55" y="1210235"/>
            <a:ext cx="8501904" cy="53788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29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然 而 ， </a:t>
            </a:r>
            <a:r>
              <a:rPr lang="zh-TW" altLang="en-US" sz="2800" dirty="0">
                <a:solidFill>
                  <a:srgbClr val="FF0000"/>
                </a:solidFill>
              </a:rPr>
              <a:t>各 族 之 人 在 所 住 的 城 裡 各 為 自 己 製 造 神 像 ， 安 置 在 撒 瑪 利 亞 人 所 造 有 邱 壇 的 殿 中 </a:t>
            </a:r>
            <a:r>
              <a:rPr lang="zh-TW" altLang="en-US" sz="2800" dirty="0" smtClean="0">
                <a:solidFill>
                  <a:srgbClr val="FF0000"/>
                </a:solidFill>
              </a:rPr>
              <a:t>。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30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巴 比 倫 人 造 疏 割 </a:t>
            </a:r>
            <a:r>
              <a:rPr lang="en-US" altLang="zh-TW" sz="2800" dirty="0"/>
              <a:t>• </a:t>
            </a:r>
            <a:r>
              <a:rPr lang="zh-TW" altLang="en-US" sz="2800" dirty="0"/>
              <a:t>比 訥 像 ； 古 他 人 造 匿 甲 像 ； 哈 馬 人 造 亞 示 瑪 像 </a:t>
            </a:r>
            <a:r>
              <a:rPr lang="zh-TW" altLang="en-US" sz="2800" dirty="0" smtClean="0"/>
              <a:t>；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31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亞 瓦 人 造 匿 哈 和 他 珥 他 像 ； 西 法 瓦 音 人 用 火 焚 燒 兒 女 ， 獻 給 西 法 瓦 音 的 神 亞 得 米 勒 和 亞 拿 米 勒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73561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67" y="0"/>
            <a:ext cx="7886700" cy="1325563"/>
          </a:xfrm>
        </p:spPr>
        <p:txBody>
          <a:bodyPr/>
          <a:lstStyle/>
          <a:p>
            <a:r>
              <a:rPr lang="zh-TW" altLang="en-US" sz="3600" dirty="0" smtClean="0"/>
              <a:t>撒瑪利亞 </a:t>
            </a:r>
            <a:r>
              <a:rPr lang="en-US" altLang="zh-TW" sz="3600" dirty="0" smtClean="0"/>
              <a:t>–</a:t>
            </a:r>
            <a:r>
              <a:rPr lang="zh-TW" altLang="en-US" sz="3600" dirty="0" smtClean="0"/>
              <a:t> 王下</a:t>
            </a:r>
            <a:r>
              <a:rPr lang="en-US" altLang="zh-TW" sz="3600" dirty="0" smtClean="0"/>
              <a:t>16</a:t>
            </a:r>
            <a:r>
              <a:rPr lang="zh-TW" altLang="en-US" sz="3600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55" y="1156447"/>
            <a:ext cx="8501904" cy="53788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32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他 們 懼 怕 耶 和 華 ， 也 從 他 們 中 間 立 邱 壇 的 祭 司 ， 為 他 們 在 有 邱 壇 的 殿 中 獻 祭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33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他 們 </a:t>
            </a:r>
            <a:r>
              <a:rPr lang="zh-TW" altLang="en-US" sz="2800" dirty="0">
                <a:solidFill>
                  <a:srgbClr val="FF0000"/>
                </a:solidFill>
              </a:rPr>
              <a:t>又 懼 怕 耶 和 華 ， 又 事 奉 自 己 的 神 </a:t>
            </a:r>
            <a:r>
              <a:rPr lang="zh-TW" altLang="en-US" sz="2800" dirty="0"/>
              <a:t>， 從 何 邦 遷 移 ， 就 隨 何 邦 的 風 俗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34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他 們 直 到 如 今 仍 照 先 前 的 風 俗 去 行 ， </a:t>
            </a:r>
            <a:r>
              <a:rPr lang="zh-TW" altLang="en-US" sz="2800" dirty="0">
                <a:solidFill>
                  <a:srgbClr val="FF0000"/>
                </a:solidFill>
              </a:rPr>
              <a:t>不 專 心 敬 畏 耶 和 華 ， 不 全 守 自 己 的 規 矩 、 典 章 ， 也 不 遵 守 耶 和 華 吩 咐 雅 各 後 裔 的 律 法 、 誡 命 </a:t>
            </a:r>
            <a:r>
              <a:rPr lang="zh-TW" altLang="en-US" sz="2800" dirty="0"/>
              <a:t>。 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41 </a:t>
            </a:r>
            <a:r>
              <a:rPr lang="zh-TW" altLang="en-US" sz="2800" dirty="0" smtClean="0"/>
              <a:t>如 此 這 些 民 又 懼 怕 耶 和 華 ， 又 事 奉 他 們 的 偶 像 。 他 們 子 子 孫 孫 也 都 照 樣 行 ， 效 法 他 們 的 祖 宗 ， 直 到 今 日 。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014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sz="3600" dirty="0">
                <a:solidFill>
                  <a:srgbClr val="000000"/>
                </a:solidFill>
                <a:latin typeface="新細明體" panose="02020500000000000000" pitchFamily="18" charset="-120"/>
              </a:rPr>
              <a:t>腓利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5563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6:5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大 眾 都 喜 悅 這 話 ， 就 揀 選 了 司 提 反 ， 乃 是 大 有 信 心 、 聖 靈 充 滿 的 人 ， 又 揀 選 </a:t>
            </a:r>
            <a:r>
              <a:rPr lang="zh-TW" altLang="en-US" sz="2800" dirty="0">
                <a:solidFill>
                  <a:srgbClr val="FF0000"/>
                </a:solidFill>
              </a:rPr>
              <a:t>腓 利</a:t>
            </a:r>
            <a:r>
              <a:rPr lang="zh-TW" altLang="en-US" sz="2800" dirty="0"/>
              <a:t> 、 伯 羅 哥 羅 、 尼 迦 挪 、 提 門 、 巴 米 拿 ， 並 進 猶 太 教 的 安 提 阿 人 尼 哥 拉 </a:t>
            </a:r>
            <a:r>
              <a:rPr lang="zh-TW" altLang="en-US" sz="2800" dirty="0" smtClean="0"/>
              <a:t>，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21</a:t>
            </a:r>
            <a:r>
              <a:rPr lang="en-US" altLang="zh-TW" sz="2800" b="1" baseline="30000" dirty="0"/>
              <a:t>: 8 </a:t>
            </a:r>
            <a:r>
              <a:rPr lang="zh-TW" altLang="en-US" sz="2800" dirty="0"/>
              <a:t>第 二 天 ， 我 們 離 開 那 裡 ， 來 到 該 撒 利 亞 ， 就 進 了 </a:t>
            </a:r>
            <a:r>
              <a:rPr lang="zh-TW" altLang="en-US" sz="2800" dirty="0">
                <a:solidFill>
                  <a:srgbClr val="FF0000"/>
                </a:solidFill>
              </a:rPr>
              <a:t>傳 福 音 的 腓 利 </a:t>
            </a:r>
            <a:r>
              <a:rPr lang="zh-TW" altLang="en-US" sz="2800" dirty="0"/>
              <a:t>家 裡 ， 和 他 同 住 。 他 是 那 七 個 執 事 裡 的 一 個 。</a:t>
            </a:r>
            <a:r>
              <a:rPr lang="en-US" altLang="zh-TW" sz="2800" b="1" baseline="30000" dirty="0"/>
              <a:t>9 </a:t>
            </a:r>
            <a:r>
              <a:rPr lang="zh-TW" altLang="en-US" sz="2800" dirty="0"/>
              <a:t>他 有 四 個 女 兒 ， 都 是 處 女 ， 是 說 預 言 的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487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178" y="349623"/>
            <a:ext cx="8098491" cy="615875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12 </a:t>
            </a:r>
            <a:r>
              <a:rPr lang="zh-TW" altLang="en-US" sz="2400" dirty="0"/>
              <a:t>及 至 他 們 信 了 腓 利 所 傳 神 國 的 福 音 和 耶 穌 基 督 的 名 ， 連 男 帶 女 就 受 了 洗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13 </a:t>
            </a:r>
            <a:r>
              <a:rPr lang="zh-TW" altLang="en-US" sz="2400" dirty="0"/>
              <a:t>西 門 自 己 也 信 了 ； 既 受 了 洗 ， 就 常 與 腓 利 在 一 處 ， 看 見 他 所 行 的 神 蹟 和 大 異 能 ， 就 甚 驚 奇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14 </a:t>
            </a:r>
            <a:r>
              <a:rPr lang="zh-TW" altLang="en-US" sz="2400" dirty="0"/>
              <a:t>使 徒 在 耶 路 撒 冷 聽 見 撒 瑪 利 亞 人 領 受 了 神 的 道 ， 就 打 發 彼 得 、 約 翰 往 他 們 那 裡 去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15 </a:t>
            </a:r>
            <a:r>
              <a:rPr lang="zh-TW" altLang="en-US" sz="2400" dirty="0"/>
              <a:t>兩 個 人 到 了 ， 就 為 他 們 禱 告 ， 要 叫 他 們 受 聖 靈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16 </a:t>
            </a:r>
            <a:r>
              <a:rPr lang="zh-TW" altLang="en-US" sz="2400" dirty="0">
                <a:solidFill>
                  <a:srgbClr val="FF0000"/>
                </a:solidFill>
              </a:rPr>
              <a:t>因 為 聖 靈 還 沒 有 降 在 他 們 一 個 人 身 上 ， 他 們 只 奉 主 耶 穌 的 名 受 了 洗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17 </a:t>
            </a:r>
            <a:r>
              <a:rPr lang="zh-TW" altLang="en-US" sz="2400" dirty="0"/>
              <a:t>於 是 使 徒 按 手 在 他 們 頭 上 ， 他 們 就 受 了 聖 靈 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989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sz="3600" dirty="0"/>
              <a:t>聖 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5563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800" b="1" baseline="30000" dirty="0" smtClean="0">
                <a:latin typeface="+mn-ea"/>
              </a:rPr>
              <a:t>約</a:t>
            </a:r>
            <a:r>
              <a:rPr lang="en-US" altLang="zh-TW" sz="2800" b="1" baseline="30000" dirty="0" smtClean="0">
                <a:latin typeface="+mn-ea"/>
              </a:rPr>
              <a:t>3:5 </a:t>
            </a:r>
            <a:r>
              <a:rPr lang="zh-TW" altLang="en-US" sz="2800" dirty="0" smtClean="0">
                <a:latin typeface="+mn-ea"/>
              </a:rPr>
              <a:t>耶 穌 說 ： 我 實 實 在 在 的 告 訴 你 ， 人 若 不 是 從 水 和 聖 靈 生 的 ， 就 不 能 進 神 的 國 。</a:t>
            </a:r>
            <a:endParaRPr lang="en-US" sz="2800" dirty="0" smtClean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1543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027" y="228599"/>
            <a:ext cx="8596032" cy="638735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zh-TW" altLang="en-US" sz="2600" b="1" baseline="30000" dirty="0" smtClean="0"/>
              <a:t>約</a:t>
            </a:r>
            <a:r>
              <a:rPr lang="en-US" altLang="zh-TW" sz="2600" b="1" baseline="30000" dirty="0" smtClean="0"/>
              <a:t>15:26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但 </a:t>
            </a:r>
            <a:r>
              <a:rPr lang="zh-TW" altLang="en-US" sz="2600" dirty="0">
                <a:solidFill>
                  <a:srgbClr val="FF0000"/>
                </a:solidFill>
              </a:rPr>
              <a:t>我 要 從 父 那 裡 差 保 惠 師 來 </a:t>
            </a:r>
            <a:r>
              <a:rPr lang="zh-TW" altLang="en-US" sz="2600" dirty="0"/>
              <a:t>， 就 是 從 父 出 來 真 理 的 聖 靈 ； 他 來 了 ， 就 </a:t>
            </a:r>
            <a:r>
              <a:rPr lang="zh-TW" altLang="en-US" sz="2600" dirty="0">
                <a:solidFill>
                  <a:srgbClr val="FF0000"/>
                </a:solidFill>
              </a:rPr>
              <a:t>要 為 我 作 見 證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27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你 們 也 要 作 見 證 ， 因 為 你 們 從 起 頭 就 與 我 同 在 </a:t>
            </a:r>
            <a:r>
              <a:rPr lang="zh-TW" altLang="en-US" sz="2600" dirty="0" smtClean="0"/>
              <a:t>。</a:t>
            </a:r>
            <a:endParaRPr lang="en-US" altLang="zh-TW" sz="2600" dirty="0" smtClean="0"/>
          </a:p>
          <a:p>
            <a:pPr>
              <a:lnSpc>
                <a:spcPct val="110000"/>
              </a:lnSpc>
            </a:pPr>
            <a:r>
              <a:rPr lang="zh-TW" altLang="en-US" sz="2600" b="1" baseline="30000" dirty="0" smtClean="0"/>
              <a:t>約</a:t>
            </a:r>
            <a:r>
              <a:rPr lang="en-US" altLang="zh-TW" sz="2600" b="1" baseline="30000" dirty="0" smtClean="0"/>
              <a:t>16:13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只 等 真 理 的 聖 靈 來 了 ， 他 要 引 導 你 們 明 白 </a:t>
            </a:r>
            <a:r>
              <a:rPr lang="zh-TW" altLang="en-US" sz="2600" dirty="0" smtClean="0"/>
              <a:t>一 </a:t>
            </a:r>
            <a:r>
              <a:rPr lang="zh-TW" altLang="en-US" sz="2600" dirty="0"/>
              <a:t>切 的 真 理 ； 因 為 他 不 是 憑 自 己 說 的 ， 乃 是 把 他 所 聽 見 的 都 說 出 來 ， 並 要 把 將 來 的 事 告 訴 你 們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14</a:t>
            </a:r>
            <a:r>
              <a:rPr lang="en-US" altLang="zh-TW" sz="2600" b="1" baseline="30000" dirty="0"/>
              <a:t> </a:t>
            </a:r>
            <a:r>
              <a:rPr lang="zh-TW" altLang="en-US" sz="2600" dirty="0">
                <a:solidFill>
                  <a:srgbClr val="FF0000"/>
                </a:solidFill>
              </a:rPr>
              <a:t>他 要 榮 耀 我 ， 因 為 他 要 將 受 於 我 的 告 訴 你 們</a:t>
            </a:r>
            <a:r>
              <a:rPr lang="zh-TW" altLang="en-US" sz="2600" dirty="0"/>
              <a:t>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15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凡 父 所 有 的 ， 都 是 我 的 ； 所 以 我 說 ， 他 要 將 受 於 我 的 告 訴 你 們 </a:t>
            </a:r>
            <a:r>
              <a:rPr lang="zh-TW" altLang="en-US" sz="2600" dirty="0" smtClean="0"/>
              <a:t>。</a:t>
            </a:r>
            <a:endParaRPr lang="en-US" altLang="zh-TW" sz="2600" dirty="0" smtClean="0"/>
          </a:p>
          <a:p>
            <a:pPr>
              <a:lnSpc>
                <a:spcPct val="110000"/>
              </a:lnSpc>
            </a:pPr>
            <a:r>
              <a:rPr lang="zh-TW" altLang="en-US" sz="2600" b="1" baseline="30000" dirty="0" smtClean="0"/>
              <a:t>約</a:t>
            </a:r>
            <a:r>
              <a:rPr lang="en-US" altLang="zh-TW" sz="2600" b="1" baseline="30000" dirty="0" smtClean="0"/>
              <a:t>14:15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你 們 若 愛 我 ， 就 必 遵 守 我 的 命 令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16</a:t>
            </a:r>
            <a:r>
              <a:rPr lang="en-US" altLang="zh-TW" sz="2600" b="1" baseline="30000" dirty="0"/>
              <a:t> </a:t>
            </a:r>
            <a:r>
              <a:rPr lang="zh-TW" altLang="en-US" sz="2600" dirty="0">
                <a:solidFill>
                  <a:srgbClr val="FF0000"/>
                </a:solidFill>
              </a:rPr>
              <a:t>我 要 求 父 ， 父 就 另 外 賜 給 你 們 一 位 保 惠 師 </a:t>
            </a:r>
            <a:r>
              <a:rPr lang="zh-TW" altLang="en-US" sz="2600" dirty="0" smtClean="0">
                <a:solidFill>
                  <a:srgbClr val="FF0000"/>
                </a:solidFill>
              </a:rPr>
              <a:t>， </a:t>
            </a:r>
            <a:r>
              <a:rPr lang="zh-TW" altLang="en-US" sz="2600" dirty="0">
                <a:solidFill>
                  <a:srgbClr val="FF0000"/>
                </a:solidFill>
              </a:rPr>
              <a:t>叫 他 永 遠 與 你 們 同 在 </a:t>
            </a:r>
            <a:r>
              <a:rPr lang="zh-TW" altLang="en-US" sz="2600" dirty="0" smtClean="0">
                <a:solidFill>
                  <a:srgbClr val="FF0000"/>
                </a:solidFill>
              </a:rPr>
              <a:t>，</a:t>
            </a:r>
            <a:r>
              <a:rPr lang="en-US" altLang="zh-TW" sz="2600" b="1" baseline="30000" dirty="0" smtClean="0">
                <a:solidFill>
                  <a:srgbClr val="FF0000"/>
                </a:solidFill>
              </a:rPr>
              <a:t>17</a:t>
            </a:r>
            <a:r>
              <a:rPr lang="en-US" altLang="zh-TW" sz="2600" b="1" baseline="30000" dirty="0">
                <a:solidFill>
                  <a:srgbClr val="FF0000"/>
                </a:solidFill>
              </a:rPr>
              <a:t> </a:t>
            </a:r>
            <a:r>
              <a:rPr lang="zh-TW" altLang="en-US" sz="2600" dirty="0">
                <a:solidFill>
                  <a:srgbClr val="FF0000"/>
                </a:solidFill>
              </a:rPr>
              <a:t>就 是 真 理 的 聖 靈 </a:t>
            </a:r>
            <a:r>
              <a:rPr lang="zh-TW" altLang="en-US" sz="2600" dirty="0"/>
              <a:t>， 乃 世 人 不 能 接 受 的 ； 因 為 不 見 他 ， 也 不 認 識 他 。 你 們 卻 認 識 他 ， 因 他 常 與 你 們 同 在 ， 也 要 在 你 們 裡 面 。</a:t>
            </a:r>
          </a:p>
          <a:p>
            <a:pPr>
              <a:lnSpc>
                <a:spcPct val="110000"/>
              </a:lnSpc>
            </a:pPr>
            <a:endParaRPr lang="zh-TW" altLang="en-US" sz="2600" dirty="0"/>
          </a:p>
          <a:p>
            <a:pPr>
              <a:lnSpc>
                <a:spcPct val="110000"/>
              </a:lnSpc>
            </a:pPr>
            <a:endParaRPr lang="zh-TW" altLang="en-US" sz="2600" dirty="0"/>
          </a:p>
          <a:p>
            <a:pPr>
              <a:lnSpc>
                <a:spcPct val="11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5622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/>
              <a:t>如何領受聖靈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235"/>
            <a:ext cx="7886700" cy="532503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2600" dirty="0" smtClean="0">
                <a:latin typeface="+mn-ea"/>
              </a:rPr>
              <a:t>1</a:t>
            </a:r>
            <a:r>
              <a:rPr lang="en-US" sz="2600" dirty="0" smtClean="0">
                <a:latin typeface="+mn-ea"/>
              </a:rPr>
              <a:t>.</a:t>
            </a:r>
            <a:r>
              <a:rPr lang="zh-TW" altLang="en-US" sz="2600" dirty="0" smtClean="0">
                <a:latin typeface="+mn-ea"/>
              </a:rPr>
              <a:t> 信</a:t>
            </a:r>
            <a:endParaRPr lang="en-US" sz="2600" dirty="0">
              <a:latin typeface="+mn-ea"/>
            </a:endParaRPr>
          </a:p>
          <a:p>
            <a:pPr marL="349250" indent="0">
              <a:lnSpc>
                <a:spcPct val="110000"/>
              </a:lnSpc>
              <a:buNone/>
            </a:pPr>
            <a:r>
              <a:rPr lang="zh-TW" altLang="en-US" sz="2600" b="1" baseline="30000" dirty="0" smtClean="0"/>
              <a:t>弗</a:t>
            </a:r>
            <a:r>
              <a:rPr lang="en-US" altLang="zh-TW" sz="2600" b="1" baseline="30000" dirty="0" smtClean="0"/>
              <a:t>1:3</a:t>
            </a:r>
            <a:r>
              <a:rPr lang="en-US" altLang="zh-TW" sz="2600" b="1" baseline="30000" dirty="0"/>
              <a:t> </a:t>
            </a:r>
            <a:r>
              <a:rPr lang="en-US" sz="2600" dirty="0" smtClean="0">
                <a:latin typeface="+mn-ea"/>
              </a:rPr>
              <a:t> </a:t>
            </a:r>
            <a:r>
              <a:rPr lang="zh-TW" altLang="en-US" sz="2600" dirty="0" smtClean="0">
                <a:latin typeface="+mn-ea"/>
              </a:rPr>
              <a:t>你</a:t>
            </a:r>
            <a:r>
              <a:rPr lang="zh-TW" altLang="en-US" sz="2600" dirty="0">
                <a:latin typeface="+mn-ea"/>
              </a:rPr>
              <a:t>們既聽見真理的道，就是那叫你們得救的福音，也信了基督，既然信祂，就受了所應許的聖靈為印記</a:t>
            </a:r>
            <a:r>
              <a:rPr lang="zh-TW" altLang="en-US" sz="2600" dirty="0" smtClean="0">
                <a:latin typeface="+mn-ea"/>
              </a:rPr>
              <a:t>。</a:t>
            </a:r>
            <a:endParaRPr lang="en-US" altLang="zh-TW" sz="2600" dirty="0" smtClean="0">
              <a:latin typeface="+mn-ea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600" dirty="0" smtClean="0">
                <a:latin typeface="+mn-ea"/>
              </a:rPr>
              <a:t>2</a:t>
            </a:r>
            <a:r>
              <a:rPr lang="en-US" sz="2600" dirty="0" smtClean="0">
                <a:latin typeface="+mn-ea"/>
              </a:rPr>
              <a:t>.</a:t>
            </a:r>
            <a:r>
              <a:rPr lang="zh-TW" altLang="en-US" sz="2600" dirty="0" smtClean="0">
                <a:latin typeface="+mn-ea"/>
              </a:rPr>
              <a:t> 悔</a:t>
            </a:r>
            <a:r>
              <a:rPr lang="zh-TW" altLang="en-US" sz="2600" dirty="0">
                <a:latin typeface="+mn-ea"/>
              </a:rPr>
              <a:t>改</a:t>
            </a:r>
            <a:endParaRPr lang="en-US" sz="2600" dirty="0">
              <a:latin typeface="+mn-ea"/>
            </a:endParaRPr>
          </a:p>
          <a:p>
            <a:pPr marL="349250" indent="-66675">
              <a:lnSpc>
                <a:spcPct val="110000"/>
              </a:lnSpc>
              <a:buNone/>
            </a:pPr>
            <a:r>
              <a:rPr lang="zh-TW" altLang="en-US" sz="2600" b="1" baseline="30000" dirty="0" smtClean="0"/>
              <a:t>徒</a:t>
            </a:r>
            <a:r>
              <a:rPr lang="en-US" altLang="zh-TW" sz="2600" b="1" baseline="30000" dirty="0" smtClean="0"/>
              <a:t>2:18 </a:t>
            </a:r>
            <a:r>
              <a:rPr lang="zh-TW" altLang="en-US" sz="2600" dirty="0">
                <a:latin typeface="+mn-ea"/>
              </a:rPr>
              <a:t> </a:t>
            </a:r>
            <a:r>
              <a:rPr lang="zh-TW" altLang="en-US" sz="2600" dirty="0" smtClean="0">
                <a:latin typeface="+mn-ea"/>
              </a:rPr>
              <a:t>你</a:t>
            </a:r>
            <a:r>
              <a:rPr lang="zh-TW" altLang="en-US" sz="2600" dirty="0">
                <a:latin typeface="+mn-ea"/>
              </a:rPr>
              <a:t>們各人要悔改，奉耶穌基督的名受浸，叫你們的罪得赦，就必領受所賜的聖靈</a:t>
            </a:r>
            <a:r>
              <a:rPr lang="zh-TW" altLang="en-US" sz="2600" dirty="0" smtClean="0">
                <a:latin typeface="+mn-ea"/>
              </a:rPr>
              <a:t>。</a:t>
            </a:r>
            <a:endParaRPr lang="en-US" altLang="zh-TW" sz="2600" dirty="0" smtClean="0">
              <a:latin typeface="+mn-ea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600" dirty="0" smtClean="0">
                <a:latin typeface="+mn-ea"/>
              </a:rPr>
              <a:t>3.</a:t>
            </a:r>
            <a:r>
              <a:rPr lang="zh-TW" altLang="en-US" sz="2600" dirty="0" smtClean="0">
                <a:latin typeface="+mn-ea"/>
              </a:rPr>
              <a:t> </a:t>
            </a:r>
            <a:r>
              <a:rPr lang="zh-TW" altLang="en-US" sz="2600" dirty="0">
                <a:latin typeface="+mn-ea"/>
              </a:rPr>
              <a:t>求</a:t>
            </a:r>
            <a:endParaRPr lang="en-US" altLang="zh-TW" sz="2600" dirty="0" smtClean="0">
              <a:latin typeface="+mn-ea"/>
            </a:endParaRPr>
          </a:p>
          <a:p>
            <a:pPr marL="282575" indent="0">
              <a:lnSpc>
                <a:spcPct val="110000"/>
              </a:lnSpc>
              <a:buNone/>
            </a:pPr>
            <a:r>
              <a:rPr lang="zh-TW" altLang="en-US" sz="2600" b="1" baseline="30000" dirty="0" smtClean="0"/>
              <a:t>路</a:t>
            </a:r>
            <a:r>
              <a:rPr lang="en-US" altLang="zh-TW" sz="2600" b="1" baseline="30000" dirty="0" smtClean="0"/>
              <a:t>11:9</a:t>
            </a:r>
            <a:r>
              <a:rPr lang="en-US" altLang="zh-TW" sz="2600" b="1" baseline="30000" dirty="0"/>
              <a:t> </a:t>
            </a:r>
            <a:r>
              <a:rPr lang="zh-TW" altLang="en-US" sz="2600" dirty="0" smtClean="0"/>
              <a:t>我又告訴你們，你們祈求，就給你們；尋找，就尋見；叩門，就給你們開門。</a:t>
            </a:r>
            <a:endParaRPr lang="en-US" altLang="zh-TW" sz="2600" dirty="0" smtClean="0"/>
          </a:p>
          <a:p>
            <a:pPr marL="282575" indent="0">
              <a:lnSpc>
                <a:spcPct val="110000"/>
              </a:lnSpc>
              <a:buNone/>
            </a:pPr>
            <a:r>
              <a:rPr lang="zh-TW" altLang="en-US" sz="2600" b="1" baseline="30000" dirty="0"/>
              <a:t>路</a:t>
            </a:r>
            <a:r>
              <a:rPr lang="en-US" altLang="zh-TW" sz="2600" b="1" baseline="30000" dirty="0"/>
              <a:t>11:13 </a:t>
            </a:r>
            <a:r>
              <a:rPr lang="zh-TW" altLang="en-US" sz="2600" dirty="0" smtClean="0"/>
              <a:t>你們雖然不好，尚且知道拿好東西給兒女；何況天父，豈不更將聖靈給求他的人麼？</a:t>
            </a:r>
            <a:endParaRPr lang="en-US" altLang="zh-TW" sz="2600" dirty="0"/>
          </a:p>
          <a:p>
            <a:pPr marL="0" indent="0">
              <a:lnSpc>
                <a:spcPct val="110000"/>
              </a:lnSpc>
              <a:buNone/>
            </a:pP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497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/>
              <a:t>悔改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baseline="30000" dirty="0" smtClean="0"/>
              <a:t>徒</a:t>
            </a:r>
            <a:r>
              <a:rPr lang="en-US" altLang="zh-TW" sz="2800" b="1" baseline="30000" dirty="0"/>
              <a:t>2:38 </a:t>
            </a:r>
            <a:r>
              <a:rPr lang="zh-TW" altLang="en-US" sz="2800" dirty="0" smtClean="0"/>
              <a:t>彼得說：你們各人要悔改，奉耶穌基督的名 受洗，叫你們的罪得赦，就必領受所賜的聖靈；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>
                <a:latin typeface="+mn-ea"/>
              </a:rPr>
              <a:t>罪</a:t>
            </a:r>
            <a:r>
              <a:rPr lang="zh-TW" altLang="en-US" sz="2800" dirty="0">
                <a:latin typeface="+mn-ea"/>
              </a:rPr>
              <a:t>就像在水管中的冰一樣</a:t>
            </a:r>
            <a:r>
              <a:rPr lang="en-US" altLang="zh-TW" sz="2800" dirty="0" smtClean="0">
                <a:latin typeface="+mn-ea"/>
              </a:rPr>
              <a:t>, </a:t>
            </a:r>
            <a:r>
              <a:rPr lang="zh-TW" altLang="en-US" sz="2800" dirty="0" smtClean="0">
                <a:latin typeface="+mn-ea"/>
              </a:rPr>
              <a:t>我</a:t>
            </a:r>
            <a:r>
              <a:rPr lang="zh-TW" altLang="en-US" sz="2800" dirty="0">
                <a:latin typeface="+mn-ea"/>
              </a:rPr>
              <a:t>們屬靈的生命會被這世界「凍住」</a:t>
            </a:r>
            <a:r>
              <a:rPr lang="en-US" altLang="zh-TW" sz="2800" dirty="0" smtClean="0">
                <a:latin typeface="+mn-ea"/>
              </a:rPr>
              <a:t>, </a:t>
            </a:r>
            <a:r>
              <a:rPr lang="zh-TW" altLang="en-US" sz="2800" dirty="0" smtClean="0">
                <a:latin typeface="+mn-ea"/>
              </a:rPr>
              <a:t>而</a:t>
            </a:r>
            <a:r>
              <a:rPr lang="zh-TW" altLang="en-US" sz="2800" dirty="0">
                <a:latin typeface="+mn-ea"/>
              </a:rPr>
              <a:t>唯一的解決方法就是藉著悔改疏通阻塞</a:t>
            </a:r>
            <a:r>
              <a:rPr lang="en-US" altLang="zh-TW" sz="2800" dirty="0" smtClean="0">
                <a:latin typeface="+mn-ea"/>
              </a:rPr>
              <a:t>, </a:t>
            </a:r>
            <a:r>
              <a:rPr lang="zh-TW" altLang="en-US" sz="2800" dirty="0" smtClean="0">
                <a:latin typeface="+mn-ea"/>
              </a:rPr>
              <a:t>使</a:t>
            </a:r>
            <a:r>
              <a:rPr lang="zh-TW" altLang="en-US" sz="2800" dirty="0">
                <a:latin typeface="+mn-ea"/>
              </a:rPr>
              <a:t>聖靈能再流通。</a:t>
            </a:r>
            <a:endParaRPr lang="en-US" altLang="zh-TW" sz="28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zh-TW" sz="28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851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/>
              <a:t>四次聖靈的降臨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731" y="1193613"/>
            <a:ext cx="8340538" cy="4351338"/>
          </a:xfrm>
        </p:spPr>
        <p:txBody>
          <a:bodyPr>
            <a:noAutofit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zh-TW" altLang="en-US" sz="2800" dirty="0" smtClean="0"/>
              <a:t>五</a:t>
            </a:r>
            <a:r>
              <a:rPr lang="zh-TW" altLang="en-US" sz="2800" dirty="0"/>
              <a:t>旬節降在猶太人門徒們身上</a:t>
            </a:r>
            <a:r>
              <a:rPr lang="en-US" altLang="zh-TW" sz="2800" dirty="0" smtClean="0"/>
              <a:t>(2:1-4)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</a:rPr>
              <a:t>降</a:t>
            </a:r>
            <a:r>
              <a:rPr lang="zh-TW" altLang="en-US" sz="2800" dirty="0">
                <a:solidFill>
                  <a:srgbClr val="FF0000"/>
                </a:solidFill>
              </a:rPr>
              <a:t>在猶太人與外邦人混雜的撒瑪利亞人身上</a:t>
            </a:r>
            <a:r>
              <a:rPr lang="en-US" altLang="zh-TW" sz="2800" dirty="0" smtClean="0">
                <a:solidFill>
                  <a:srgbClr val="FF0000"/>
                </a:solidFill>
              </a:rPr>
              <a:t>(8:16-17)</a:t>
            </a:r>
            <a:r>
              <a:rPr lang="zh-TW" altLang="en-US" sz="2800" dirty="0" smtClean="0">
                <a:solidFill>
                  <a:srgbClr val="FF0000"/>
                </a:solidFill>
              </a:rPr>
              <a:t> </a:t>
            </a:r>
            <a:r>
              <a:rPr lang="en-US" altLang="zh-TW" sz="2800" dirty="0" smtClean="0">
                <a:solidFill>
                  <a:srgbClr val="FF0000"/>
                </a:solidFill>
              </a:rPr>
              <a:t>–</a:t>
            </a:r>
            <a:r>
              <a:rPr lang="zh-TW" altLang="en-US" sz="2800" dirty="0" smtClean="0">
                <a:solidFill>
                  <a:srgbClr val="FF0000"/>
                </a:solidFill>
              </a:rPr>
              <a:t> 按手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zh-TW" altLang="en-US" sz="2800" dirty="0" smtClean="0"/>
              <a:t>降</a:t>
            </a:r>
            <a:r>
              <a:rPr lang="zh-TW" altLang="en-US" sz="2800" dirty="0"/>
              <a:t>在羅馬人哥尼流和他的</a:t>
            </a:r>
            <a:r>
              <a:rPr lang="zh-TW" altLang="en-US" sz="2800" dirty="0" smtClean="0"/>
              <a:t>親友</a:t>
            </a:r>
            <a:r>
              <a:rPr lang="zh-TW" altLang="en-US" sz="2800" dirty="0"/>
              <a:t>們的身上</a:t>
            </a:r>
            <a:r>
              <a:rPr lang="en-US" altLang="zh-TW" sz="2800" dirty="0" smtClean="0"/>
              <a:t>(10:44-48; 11:15-16)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rgbClr val="FF0000"/>
                </a:solidFill>
              </a:rPr>
              <a:t>降</a:t>
            </a:r>
            <a:r>
              <a:rPr lang="zh-TW" altLang="en-US" sz="2800" dirty="0">
                <a:solidFill>
                  <a:srgbClr val="FF0000"/>
                </a:solidFill>
              </a:rPr>
              <a:t>在以弗所十二個門徒們的身上</a:t>
            </a:r>
            <a:r>
              <a:rPr lang="en-US" altLang="zh-TW" sz="2800" dirty="0" smtClean="0">
                <a:solidFill>
                  <a:srgbClr val="FF0000"/>
                </a:solidFill>
              </a:rPr>
              <a:t>(19:1-7)</a:t>
            </a:r>
            <a:r>
              <a:rPr lang="zh-TW" altLang="en-US" sz="2800" dirty="0" smtClean="0">
                <a:solidFill>
                  <a:srgbClr val="FF0000"/>
                </a:solidFill>
              </a:rPr>
              <a:t> </a:t>
            </a:r>
            <a:r>
              <a:rPr lang="en-US" altLang="zh-TW" sz="2800" dirty="0" smtClean="0">
                <a:solidFill>
                  <a:srgbClr val="FF0000"/>
                </a:solidFill>
              </a:rPr>
              <a:t>–</a:t>
            </a:r>
            <a:r>
              <a:rPr lang="zh-TW" altLang="en-US" sz="2800" dirty="0" smtClean="0">
                <a:solidFill>
                  <a:srgbClr val="FF0000"/>
                </a:solidFill>
              </a:rPr>
              <a:t> 按手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2800" dirty="0" smtClean="0"/>
              <a:t>代</a:t>
            </a:r>
            <a:r>
              <a:rPr lang="zh-TW" altLang="en-US" sz="2800" dirty="0"/>
              <a:t>表從耶路撒冷，猶太全地，和撒瑪利亞，直到地極</a:t>
            </a:r>
            <a:r>
              <a:rPr lang="en-US" altLang="zh-TW" sz="2800" dirty="0"/>
              <a:t>(</a:t>
            </a:r>
            <a:r>
              <a:rPr lang="zh-TW" altLang="en-US" sz="2800" dirty="0"/>
              <a:t>徒一</a:t>
            </a:r>
            <a:r>
              <a:rPr lang="en-US" altLang="zh-TW" sz="2800" dirty="0"/>
              <a:t>8</a:t>
            </a:r>
            <a:r>
              <a:rPr lang="en-US" altLang="zh-TW" sz="2800" dirty="0" smtClean="0"/>
              <a:t>)</a:t>
            </a:r>
            <a:endParaRPr lang="en-US" altLang="zh-TW" sz="2800" dirty="0"/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2400" b="1" baseline="30000" dirty="0" smtClean="0"/>
              <a:t>林</a:t>
            </a:r>
            <a:r>
              <a:rPr lang="zh-TW" altLang="en-US" sz="2400" b="1" baseline="30000" dirty="0"/>
              <a:t>前</a:t>
            </a:r>
            <a:r>
              <a:rPr lang="en-US" altLang="zh-TW" sz="2400" b="1" baseline="30000" dirty="0"/>
              <a:t>12:13 </a:t>
            </a:r>
            <a:r>
              <a:rPr lang="zh-TW" altLang="en-US" sz="2400" dirty="0" smtClean="0"/>
              <a:t>我們不拘是猶太人，是希利尼人，是為奴的，是自主的，都從一位聖靈受洗，成了一個身體，飲於一位聖靈。</a:t>
            </a:r>
            <a:endParaRPr lang="en-US" altLang="zh-TW" sz="2400" dirty="0"/>
          </a:p>
          <a:p>
            <a:pPr marL="0" indent="0">
              <a:lnSpc>
                <a:spcPct val="110000"/>
              </a:lnSpc>
              <a:buNone/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1120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388" y="0"/>
            <a:ext cx="8579223" cy="1325563"/>
          </a:xfrm>
        </p:spPr>
        <p:txBody>
          <a:bodyPr/>
          <a:lstStyle/>
          <a:p>
            <a:r>
              <a:rPr lang="zh-TW" altLang="en-US" dirty="0" smtClean="0"/>
              <a:t>為</a:t>
            </a:r>
            <a:r>
              <a:rPr lang="zh-TW" altLang="en-US" dirty="0"/>
              <a:t>什麼撒瑪利</a:t>
            </a:r>
            <a:r>
              <a:rPr lang="zh-TW" altLang="en-US" dirty="0" smtClean="0"/>
              <a:t>亞的信徒在</a:t>
            </a:r>
            <a:r>
              <a:rPr lang="zh-TW" altLang="en-US" dirty="0"/>
              <a:t>彼</a:t>
            </a:r>
            <a:r>
              <a:rPr lang="zh-TW" altLang="en-US" dirty="0" smtClean="0"/>
              <a:t>得按手後才得聖靈</a:t>
            </a:r>
            <a:r>
              <a:rPr lang="en-US" altLang="zh-TW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9894"/>
            <a:ext cx="7886700" cy="5007069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 smtClean="0"/>
              <a:t>不尋常的經歷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公開的記號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神接納撒瑪利亞人在祂的百姓中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與先前的對比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彼得的按手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耶路撒冷信徒與</a:t>
            </a:r>
            <a:r>
              <a:rPr lang="zh-TW" altLang="en-US" sz="2400" dirty="0"/>
              <a:t>撒瑪利</a:t>
            </a:r>
            <a:r>
              <a:rPr lang="zh-TW" altLang="en-US" sz="2400" dirty="0" smtClean="0"/>
              <a:t>亞信徒認同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神對</a:t>
            </a:r>
            <a:r>
              <a:rPr lang="zh-TW" altLang="en-US" sz="2400" dirty="0"/>
              <a:t>撒瑪利亞信</a:t>
            </a:r>
            <a:r>
              <a:rPr lang="zh-TW" altLang="en-US" sz="2400" dirty="0" smtClean="0"/>
              <a:t>徒接納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教會的合一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568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44555" y="201706"/>
            <a:ext cx="3886200" cy="56659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18 </a:t>
            </a:r>
            <a:r>
              <a:rPr lang="zh-TW" altLang="en-US" sz="2800" u="sng" dirty="0"/>
              <a:t>西門</a:t>
            </a:r>
            <a:r>
              <a:rPr lang="zh-TW" altLang="en-US" sz="2800" dirty="0"/>
              <a:t>看見使徒按手便有聖靈賜下，就拿錢給使徒， </a:t>
            </a:r>
            <a:r>
              <a:rPr lang="en-US" altLang="zh-TW" sz="2800" b="1" baseline="30000" dirty="0"/>
              <a:t>19 </a:t>
            </a:r>
            <a:r>
              <a:rPr lang="zh-TW" altLang="en-US" sz="2800" dirty="0"/>
              <a:t>說：「把這權柄也給我，叫我手按著誰，誰就可以受聖靈。」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37529" y="174812"/>
            <a:ext cx="4518211" cy="63470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 smtClean="0"/>
              <a:t>你</a:t>
            </a:r>
            <a:r>
              <a:rPr lang="zh-TW" altLang="en-US" sz="2800" dirty="0"/>
              <a:t>的銀子和你一同滅亡吧</a:t>
            </a:r>
            <a:r>
              <a:rPr lang="zh-TW" altLang="en-US" sz="2800" dirty="0" smtClean="0"/>
              <a:t>！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>
                <a:solidFill>
                  <a:srgbClr val="FF0000"/>
                </a:solidFill>
              </a:rPr>
              <a:t>因</a:t>
            </a:r>
            <a:r>
              <a:rPr lang="zh-TW" altLang="en-US" sz="2400" dirty="0">
                <a:solidFill>
                  <a:srgbClr val="FF0000"/>
                </a:solidFill>
              </a:rPr>
              <a:t>你想神的恩賜是可以用錢買</a:t>
            </a:r>
            <a:r>
              <a:rPr lang="zh-TW" altLang="en-US" sz="2400" dirty="0" smtClean="0">
                <a:solidFill>
                  <a:srgbClr val="FF0000"/>
                </a:solidFill>
              </a:rPr>
              <a:t>的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你</a:t>
            </a:r>
            <a:r>
              <a:rPr lang="zh-TW" altLang="en-US" sz="2800" dirty="0"/>
              <a:t>在這道上無份無</a:t>
            </a:r>
            <a:r>
              <a:rPr lang="zh-TW" altLang="en-US" sz="2800" dirty="0" smtClean="0"/>
              <a:t>關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>
                <a:solidFill>
                  <a:srgbClr val="FF0000"/>
                </a:solidFill>
              </a:rPr>
              <a:t>因</a:t>
            </a:r>
            <a:r>
              <a:rPr lang="zh-TW" altLang="en-US" sz="2400" dirty="0">
                <a:solidFill>
                  <a:srgbClr val="FF0000"/>
                </a:solidFill>
              </a:rPr>
              <a:t>為在神面前你的心不</a:t>
            </a:r>
            <a:r>
              <a:rPr lang="zh-TW" altLang="en-US" sz="2400" dirty="0" smtClean="0">
                <a:solidFill>
                  <a:srgbClr val="FF0000"/>
                </a:solidFill>
              </a:rPr>
              <a:t>正</a:t>
            </a:r>
            <a:r>
              <a:rPr lang="zh-TW" altLang="en-US" sz="2400" dirty="0">
                <a:solidFill>
                  <a:srgbClr val="FF0000"/>
                </a:solidFill>
              </a:rPr>
              <a:t> </a:t>
            </a:r>
            <a:endParaRPr lang="en-US" altLang="zh-TW" sz="2400" b="1" baseline="300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你</a:t>
            </a:r>
            <a:r>
              <a:rPr lang="zh-TW" altLang="en-US" sz="2800" dirty="0"/>
              <a:t>當</a:t>
            </a:r>
            <a:r>
              <a:rPr lang="zh-TW" altLang="en-US" sz="2800" dirty="0">
                <a:solidFill>
                  <a:srgbClr val="0000FF"/>
                </a:solidFill>
              </a:rPr>
              <a:t>懊悔</a:t>
            </a:r>
            <a:r>
              <a:rPr lang="zh-TW" altLang="en-US" sz="2800" dirty="0"/>
              <a:t>你這罪惡，</a:t>
            </a:r>
            <a:r>
              <a:rPr lang="zh-TW" altLang="en-US" sz="2800" dirty="0">
                <a:solidFill>
                  <a:srgbClr val="0000FF"/>
                </a:solidFill>
              </a:rPr>
              <a:t>祈求</a:t>
            </a:r>
            <a:r>
              <a:rPr lang="zh-TW" altLang="en-US" sz="2800" dirty="0"/>
              <a:t>主，或者你心裡的意念可</a:t>
            </a:r>
            <a:r>
              <a:rPr lang="zh-TW" altLang="en-US" sz="2800" dirty="0">
                <a:solidFill>
                  <a:srgbClr val="0000FF"/>
                </a:solidFill>
              </a:rPr>
              <a:t>得赦</a:t>
            </a:r>
            <a:r>
              <a:rPr lang="zh-TW" altLang="en-US" sz="2800" dirty="0" smtClean="0">
                <a:solidFill>
                  <a:srgbClr val="0000FF"/>
                </a:solidFill>
              </a:rPr>
              <a:t>免</a:t>
            </a:r>
            <a:endParaRPr lang="en-US" altLang="zh-TW" sz="2800" dirty="0">
              <a:solidFill>
                <a:srgbClr val="0000FF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我</a:t>
            </a:r>
            <a:r>
              <a:rPr lang="zh-TW" altLang="en-US" sz="2400" dirty="0"/>
              <a:t>看出你正在苦膽之中，</a:t>
            </a:r>
            <a:r>
              <a:rPr lang="zh-TW" altLang="en-US" sz="2400" dirty="0">
                <a:solidFill>
                  <a:srgbClr val="FF0000"/>
                </a:solidFill>
              </a:rPr>
              <a:t>被罪惡捆綁</a:t>
            </a:r>
            <a:r>
              <a:rPr lang="zh-TW" altLang="en-US" sz="2400" dirty="0" smtClean="0">
                <a:solidFill>
                  <a:srgbClr val="FF0000"/>
                </a:solidFill>
              </a:rPr>
              <a:t>。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80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35717"/>
              </p:ext>
            </p:extLst>
          </p:nvPr>
        </p:nvGraphicFramePr>
        <p:xfrm>
          <a:off x="628650" y="564773"/>
          <a:ext cx="7829550" cy="491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9419"/>
                <a:gridCol w="5140131"/>
              </a:tblGrid>
              <a:tr h="8180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西門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腓利</a:t>
                      </a:r>
                      <a:endParaRPr lang="en-US" sz="2400" dirty="0"/>
                    </a:p>
                  </a:txBody>
                  <a:tcPr anchor="ctr"/>
                </a:tc>
              </a:tr>
              <a:tr h="8180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行邪術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行神蹟和大異能</a:t>
                      </a:r>
                      <a:endParaRPr lang="en-US" sz="2400" dirty="0"/>
                    </a:p>
                  </a:txBody>
                  <a:tcPr anchor="ctr"/>
                </a:tc>
              </a:tr>
              <a:tr h="8180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百姓驚奇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得了醫治</a:t>
                      </a:r>
                      <a:endParaRPr lang="en-US" sz="2400" dirty="0"/>
                    </a:p>
                  </a:txBody>
                  <a:tcPr anchor="ctr"/>
                </a:tc>
              </a:tr>
              <a:tr h="8180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聽從他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同心合意地聽從他的話</a:t>
                      </a:r>
                      <a:endParaRPr lang="en-US" sz="2400" dirty="0"/>
                    </a:p>
                  </a:txBody>
                  <a:tcPr anchor="ctr"/>
                </a:tc>
              </a:tr>
              <a:tr h="81803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信了</a:t>
                      </a:r>
                      <a:r>
                        <a:rPr lang="zh-TW" altLang="en-US" sz="2400" b="0" i="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腓利</a:t>
                      </a:r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所傳神國的福音和耶穌基督的名</a:t>
                      </a:r>
                      <a:r>
                        <a:rPr lang="en-US" altLang="zh-TW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TW" altLang="en-US" sz="2400" b="0" i="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西門</a:t>
                      </a:r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自己也信了</a:t>
                      </a:r>
                      <a:endParaRPr lang="en-US" sz="2400" dirty="0"/>
                    </a:p>
                  </a:txBody>
                  <a:tcPr anchor="ctr"/>
                </a:tc>
              </a:tr>
              <a:tr h="818030"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大有歡喜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8564" y="5836024"/>
            <a:ext cx="783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FF"/>
                </a:solidFill>
              </a:rPr>
              <a:t>神是醫治的神</a:t>
            </a:r>
            <a:r>
              <a:rPr lang="en-US" altLang="zh-TW" sz="2800" dirty="0" smtClean="0">
                <a:solidFill>
                  <a:srgbClr val="0000FF"/>
                </a:solidFill>
              </a:rPr>
              <a:t>,</a:t>
            </a:r>
            <a:r>
              <a:rPr lang="zh-TW" altLang="en-US" sz="2800" dirty="0" smtClean="0">
                <a:solidFill>
                  <a:srgbClr val="0000FF"/>
                </a:solidFill>
              </a:rPr>
              <a:t> 大有能力的神</a:t>
            </a:r>
            <a:r>
              <a:rPr lang="en-US" altLang="zh-TW" sz="2800" dirty="0" smtClean="0">
                <a:solidFill>
                  <a:srgbClr val="0000FF"/>
                </a:solidFill>
              </a:rPr>
              <a:t>,</a:t>
            </a:r>
            <a:r>
              <a:rPr lang="zh-TW" altLang="en-US" sz="2800" dirty="0" smtClean="0">
                <a:solidFill>
                  <a:srgbClr val="0000FF"/>
                </a:solidFill>
              </a:rPr>
              <a:t> 賜喜樂的神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7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ap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3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3197225" y="48101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2520950" y="3017838"/>
            <a:ext cx="1379538" cy="1419225"/>
          </a:xfrm>
          <a:prstGeom prst="ellipse">
            <a:avLst/>
          </a:prstGeom>
          <a:solidFill>
            <a:srgbClr val="CC00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撒瑪利亞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150813" y="504825"/>
            <a:ext cx="1717675" cy="466725"/>
          </a:xfrm>
          <a:prstGeom prst="rect">
            <a:avLst/>
          </a:prstGeom>
          <a:solidFill>
            <a:srgbClr val="003366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腓利傳福音</a:t>
            </a:r>
          </a:p>
        </p:txBody>
      </p:sp>
      <p:sp>
        <p:nvSpPr>
          <p:cNvPr id="25617" name="AutoShape 17"/>
          <p:cNvSpPr>
            <a:spLocks noChangeArrowheads="1"/>
          </p:cNvSpPr>
          <p:nvPr/>
        </p:nvSpPr>
        <p:spPr bwMode="auto">
          <a:xfrm>
            <a:off x="3340100" y="5095875"/>
            <a:ext cx="846138" cy="290513"/>
          </a:xfrm>
          <a:prstGeom prst="wedgeRectCallout">
            <a:avLst>
              <a:gd name="adj1" fmla="val -51500"/>
              <a:gd name="adj2" fmla="val -11284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pic>
        <p:nvPicPr>
          <p:cNvPr id="25619" name="Picture 19" descr="Simon_Mag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0"/>
            <a:ext cx="4079875" cy="47323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6021388" y="4787900"/>
            <a:ext cx="3122612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使徒按手讓門徒受聖靈</a:t>
            </a:r>
          </a:p>
          <a:p>
            <a:pPr algn="ctr">
              <a:lnSpc>
                <a:spcPct val="120000"/>
              </a:lnSpc>
              <a:spcAft>
                <a:spcPct val="20000"/>
              </a:spcAft>
            </a:pPr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行邪術的西門欲買恩賜</a:t>
            </a:r>
          </a:p>
          <a:p>
            <a:pPr algn="ctr">
              <a:lnSpc>
                <a:spcPct val="120000"/>
              </a:lnSpc>
              <a:spcAft>
                <a:spcPct val="20000"/>
              </a:spcAft>
            </a:pPr>
            <a:r>
              <a:rPr lang="en-US" altLang="zh-TW" sz="2000">
                <a:solidFill>
                  <a:srgbClr val="C0C0C0"/>
                </a:solidFill>
                <a:ea typeface="PMingLiU" panose="02020500000000000000" pitchFamily="18" charset="-120"/>
              </a:rPr>
              <a:t>(Simony: </a:t>
            </a:r>
            <a:r>
              <a:rPr lang="zh-TW" altLang="en-US" sz="2000">
                <a:solidFill>
                  <a:srgbClr val="C0C0C0"/>
                </a:solidFill>
                <a:ea typeface="SimHei" panose="02010609060101010101" pitchFamily="49" charset="-122"/>
              </a:rPr>
              <a:t>買賣聖職</a:t>
            </a:r>
            <a:r>
              <a:rPr lang="en-US" altLang="zh-TW" sz="2000">
                <a:solidFill>
                  <a:srgbClr val="C0C0C0"/>
                </a:solidFill>
                <a:ea typeface="PMingLiU" panose="02020500000000000000" pitchFamily="18" charset="-120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lang="zh-TW" altLang="en-US" sz="2000">
                <a:solidFill>
                  <a:schemeClr val="accent1"/>
                </a:solidFill>
                <a:ea typeface="SimHei" panose="02010609060101010101" pitchFamily="49" charset="-122"/>
              </a:rPr>
              <a:t>西門：相傳為眾異端之父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5678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 animBg="1"/>
      <p:bldP spid="256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62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西門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262" y="1066193"/>
            <a:ext cx="8636374" cy="43513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/>
              <a:t>『</a:t>
            </a:r>
            <a:r>
              <a:rPr lang="zh-TW" altLang="en-US" sz="2400" dirty="0"/>
              <a:t>西門</a:t>
            </a:r>
            <a:r>
              <a:rPr lang="en-US" altLang="zh-TW" sz="2400" dirty="0"/>
              <a:t>』</a:t>
            </a:r>
            <a:r>
              <a:rPr lang="zh-TW" altLang="en-US" sz="2400" dirty="0"/>
              <a:t>這名字後來演繹成</a:t>
            </a:r>
            <a:r>
              <a:rPr lang="en-US" altLang="zh-TW" sz="2400" dirty="0"/>
              <a:t>『</a:t>
            </a:r>
            <a:r>
              <a:rPr lang="zh-TW" altLang="en-US" sz="2400" dirty="0"/>
              <a:t>西門尼</a:t>
            </a:r>
            <a:r>
              <a:rPr lang="en-US" altLang="zh-TW" sz="2400" dirty="0"/>
              <a:t>』(Simony)</a:t>
            </a:r>
            <a:r>
              <a:rPr lang="zh-TW" altLang="en-US" sz="2400" dirty="0"/>
              <a:t>，用來指以不正當的買賣取得教會的職位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誤解聖靈的本質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動機不正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出于惡欲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手段不正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想用錢</a:t>
            </a:r>
            <a:r>
              <a:rPr lang="zh-TW" altLang="en-US" sz="2400" dirty="0"/>
              <a:t>購買聖</a:t>
            </a:r>
            <a:r>
              <a:rPr lang="zh-TW" altLang="en-US" sz="2400" dirty="0" smtClean="0"/>
              <a:t>靈的權柄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省察自己是否得罪神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是否動</a:t>
            </a:r>
            <a:r>
              <a:rPr lang="zh-TW" altLang="en-US" sz="2400" dirty="0"/>
              <a:t>機可能是為了得到經濟、教育或物質上的好</a:t>
            </a:r>
            <a:r>
              <a:rPr lang="zh-TW" altLang="en-US" sz="2400" dirty="0" smtClean="0"/>
              <a:t>處</a:t>
            </a:r>
            <a:r>
              <a:rPr lang="en-US" altLang="zh-TW" sz="2400" dirty="0" smtClean="0"/>
              <a:t>? </a:t>
            </a:r>
            <a:r>
              <a:rPr lang="zh-TW" altLang="en-US" sz="2400" dirty="0" smtClean="0"/>
              <a:t>交易</a:t>
            </a:r>
            <a:r>
              <a:rPr lang="en-US" altLang="zh-TW" sz="2400" dirty="0" smtClean="0"/>
              <a:t>?</a:t>
            </a:r>
            <a:endParaRPr lang="zh-TW" altLang="en-US" sz="2400" dirty="0"/>
          </a:p>
          <a:p>
            <a:pPr>
              <a:lnSpc>
                <a:spcPct val="150000"/>
              </a:lnSpc>
            </a:pPr>
            <a:r>
              <a:rPr lang="zh-TW" altLang="en-US" sz="2400" dirty="0"/>
              <a:t>悔改可得赦免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你</a:t>
            </a:r>
            <a:r>
              <a:rPr lang="zh-TW" altLang="en-US" sz="2400" dirty="0"/>
              <a:t>當懊悔你這罪惡，祈求主；或者你心裏的意念可得赦免。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327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ap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3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5" name="Freeform 3"/>
          <p:cNvSpPr>
            <a:spLocks/>
          </p:cNvSpPr>
          <p:nvPr/>
        </p:nvSpPr>
        <p:spPr bwMode="auto">
          <a:xfrm>
            <a:off x="1595438" y="4872038"/>
            <a:ext cx="1625600" cy="700087"/>
          </a:xfrm>
          <a:custGeom>
            <a:avLst/>
            <a:gdLst>
              <a:gd name="T0" fmla="*/ 1024 w 1024"/>
              <a:gd name="T1" fmla="*/ 0 h 441"/>
              <a:gd name="T2" fmla="*/ 868 w 1024"/>
              <a:gd name="T3" fmla="*/ 86 h 441"/>
              <a:gd name="T4" fmla="*/ 676 w 1024"/>
              <a:gd name="T5" fmla="*/ 233 h 441"/>
              <a:gd name="T6" fmla="*/ 412 w 1024"/>
              <a:gd name="T7" fmla="*/ 349 h 441"/>
              <a:gd name="T8" fmla="*/ 164 w 1024"/>
              <a:gd name="T9" fmla="*/ 374 h 441"/>
              <a:gd name="T10" fmla="*/ 0 w 1024"/>
              <a:gd name="T11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24" h="441">
                <a:moveTo>
                  <a:pt x="1024" y="0"/>
                </a:moveTo>
                <a:cubicBezTo>
                  <a:pt x="998" y="14"/>
                  <a:pt x="926" y="47"/>
                  <a:pt x="868" y="86"/>
                </a:cubicBezTo>
                <a:cubicBezTo>
                  <a:pt x="810" y="125"/>
                  <a:pt x="752" y="189"/>
                  <a:pt x="676" y="233"/>
                </a:cubicBezTo>
                <a:cubicBezTo>
                  <a:pt x="600" y="277"/>
                  <a:pt x="497" y="326"/>
                  <a:pt x="412" y="349"/>
                </a:cubicBezTo>
                <a:cubicBezTo>
                  <a:pt x="327" y="372"/>
                  <a:pt x="233" y="359"/>
                  <a:pt x="164" y="374"/>
                </a:cubicBezTo>
                <a:cubicBezTo>
                  <a:pt x="95" y="389"/>
                  <a:pt x="34" y="427"/>
                  <a:pt x="0" y="441"/>
                </a:cubicBezTo>
              </a:path>
            </a:pathLst>
          </a:custGeom>
          <a:noFill/>
          <a:ln w="12700" cmpd="sng">
            <a:solidFill>
              <a:srgbClr val="996600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6" name="Oval 4"/>
          <p:cNvSpPr>
            <a:spLocks noChangeArrowheads="1"/>
          </p:cNvSpPr>
          <p:nvPr/>
        </p:nvSpPr>
        <p:spPr bwMode="auto">
          <a:xfrm>
            <a:off x="2454275" y="2979738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Freeform 5"/>
          <p:cNvSpPr>
            <a:spLocks/>
          </p:cNvSpPr>
          <p:nvPr/>
        </p:nvSpPr>
        <p:spPr bwMode="auto">
          <a:xfrm>
            <a:off x="130175" y="5021263"/>
            <a:ext cx="2830513" cy="1547812"/>
          </a:xfrm>
          <a:custGeom>
            <a:avLst/>
            <a:gdLst>
              <a:gd name="T0" fmla="*/ 1783 w 1783"/>
              <a:gd name="T1" fmla="*/ 0 h 975"/>
              <a:gd name="T2" fmla="*/ 1599 w 1783"/>
              <a:gd name="T3" fmla="*/ 139 h 975"/>
              <a:gd name="T4" fmla="*/ 1335 w 1783"/>
              <a:gd name="T5" fmla="*/ 255 h 975"/>
              <a:gd name="T6" fmla="*/ 989 w 1783"/>
              <a:gd name="T7" fmla="*/ 315 h 975"/>
              <a:gd name="T8" fmla="*/ 660 w 1783"/>
              <a:gd name="T9" fmla="*/ 641 h 975"/>
              <a:gd name="T10" fmla="*/ 420 w 1783"/>
              <a:gd name="T11" fmla="*/ 804 h 975"/>
              <a:gd name="T12" fmla="*/ 0 w 1783"/>
              <a:gd name="T13" fmla="*/ 975 h 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3" h="975">
                <a:moveTo>
                  <a:pt x="1783" y="0"/>
                </a:moveTo>
                <a:cubicBezTo>
                  <a:pt x="1753" y="22"/>
                  <a:pt x="1674" y="97"/>
                  <a:pt x="1599" y="139"/>
                </a:cubicBezTo>
                <a:cubicBezTo>
                  <a:pt x="1524" y="181"/>
                  <a:pt x="1437" y="226"/>
                  <a:pt x="1335" y="255"/>
                </a:cubicBezTo>
                <a:cubicBezTo>
                  <a:pt x="1233" y="284"/>
                  <a:pt x="1101" y="251"/>
                  <a:pt x="989" y="315"/>
                </a:cubicBezTo>
                <a:cubicBezTo>
                  <a:pt x="877" y="379"/>
                  <a:pt x="755" y="560"/>
                  <a:pt x="660" y="641"/>
                </a:cubicBezTo>
                <a:cubicBezTo>
                  <a:pt x="565" y="722"/>
                  <a:pt x="530" y="748"/>
                  <a:pt x="420" y="804"/>
                </a:cubicBezTo>
                <a:cubicBezTo>
                  <a:pt x="310" y="860"/>
                  <a:pt x="87" y="940"/>
                  <a:pt x="0" y="975"/>
                </a:cubicBezTo>
              </a:path>
            </a:pathLst>
          </a:custGeom>
          <a:noFill/>
          <a:ln w="28575" cmpd="sng">
            <a:solidFill>
              <a:srgbClr val="6633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8" name="Freeform 6"/>
          <p:cNvSpPr>
            <a:spLocks/>
          </p:cNvSpPr>
          <p:nvPr/>
        </p:nvSpPr>
        <p:spPr bwMode="auto">
          <a:xfrm>
            <a:off x="2705100" y="4876800"/>
            <a:ext cx="538163" cy="354013"/>
          </a:xfrm>
          <a:custGeom>
            <a:avLst/>
            <a:gdLst>
              <a:gd name="T0" fmla="*/ 339 w 339"/>
              <a:gd name="T1" fmla="*/ 0 h 223"/>
              <a:gd name="T2" fmla="*/ 173 w 339"/>
              <a:gd name="T3" fmla="*/ 86 h 223"/>
              <a:gd name="T4" fmla="*/ 0 w 339"/>
              <a:gd name="T5" fmla="*/ 2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" h="223">
                <a:moveTo>
                  <a:pt x="339" y="0"/>
                </a:moveTo>
                <a:cubicBezTo>
                  <a:pt x="311" y="14"/>
                  <a:pt x="229" y="49"/>
                  <a:pt x="173" y="86"/>
                </a:cubicBezTo>
                <a:cubicBezTo>
                  <a:pt x="117" y="123"/>
                  <a:pt x="36" y="195"/>
                  <a:pt x="0" y="223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Freeform 7"/>
          <p:cNvSpPr>
            <a:spLocks/>
          </p:cNvSpPr>
          <p:nvPr/>
        </p:nvSpPr>
        <p:spPr bwMode="auto">
          <a:xfrm>
            <a:off x="2149475" y="4937125"/>
            <a:ext cx="563563" cy="279400"/>
          </a:xfrm>
          <a:custGeom>
            <a:avLst/>
            <a:gdLst>
              <a:gd name="T0" fmla="*/ 355 w 355"/>
              <a:gd name="T1" fmla="*/ 176 h 176"/>
              <a:gd name="T2" fmla="*/ 0 w 355"/>
              <a:gd name="T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55" h="176">
                <a:moveTo>
                  <a:pt x="355" y="176"/>
                </a:moveTo>
                <a:cubicBezTo>
                  <a:pt x="296" y="148"/>
                  <a:pt x="74" y="37"/>
                  <a:pt x="0" y="0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Oval 8"/>
          <p:cNvSpPr>
            <a:spLocks noChangeArrowheads="1"/>
          </p:cNvSpPr>
          <p:nvPr/>
        </p:nvSpPr>
        <p:spPr bwMode="auto">
          <a:xfrm>
            <a:off x="3197225" y="48101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Oval 9"/>
          <p:cNvSpPr>
            <a:spLocks noChangeArrowheads="1"/>
          </p:cNvSpPr>
          <p:nvPr/>
        </p:nvSpPr>
        <p:spPr bwMode="auto">
          <a:xfrm>
            <a:off x="1547813" y="5511800"/>
            <a:ext cx="119062" cy="11747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AutoShape 10"/>
          <p:cNvSpPr>
            <a:spLocks noChangeArrowheads="1"/>
          </p:cNvSpPr>
          <p:nvPr/>
        </p:nvSpPr>
        <p:spPr bwMode="auto">
          <a:xfrm>
            <a:off x="1146175" y="4646613"/>
            <a:ext cx="671513" cy="290512"/>
          </a:xfrm>
          <a:prstGeom prst="wedgeRectCallout">
            <a:avLst>
              <a:gd name="adj1" fmla="val 81440"/>
              <a:gd name="adj2" fmla="val 3797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亞鎖都</a:t>
            </a:r>
          </a:p>
        </p:txBody>
      </p:sp>
      <p:sp>
        <p:nvSpPr>
          <p:cNvPr id="44043" name="AutoShape 11"/>
          <p:cNvSpPr>
            <a:spLocks noChangeArrowheads="1"/>
          </p:cNvSpPr>
          <p:nvPr/>
        </p:nvSpPr>
        <p:spPr bwMode="auto">
          <a:xfrm>
            <a:off x="841375" y="5294313"/>
            <a:ext cx="500063" cy="290512"/>
          </a:xfrm>
          <a:prstGeom prst="wedgeRectCallout">
            <a:avLst>
              <a:gd name="adj1" fmla="val 92222"/>
              <a:gd name="adj2" fmla="val 3797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迦薩</a:t>
            </a:r>
          </a:p>
        </p:txBody>
      </p:sp>
      <p:sp>
        <p:nvSpPr>
          <p:cNvPr id="44044" name="AutoShape 12"/>
          <p:cNvSpPr>
            <a:spLocks noChangeArrowheads="1"/>
          </p:cNvSpPr>
          <p:nvPr/>
        </p:nvSpPr>
        <p:spPr bwMode="auto">
          <a:xfrm>
            <a:off x="1460500" y="2752725"/>
            <a:ext cx="846138" cy="290513"/>
          </a:xfrm>
          <a:prstGeom prst="wedgeRectCallout">
            <a:avLst>
              <a:gd name="adj1" fmla="val 68009"/>
              <a:gd name="adj2" fmla="val 374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該撒利亞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150813" y="504825"/>
            <a:ext cx="1717675" cy="466725"/>
          </a:xfrm>
          <a:prstGeom prst="rect">
            <a:avLst/>
          </a:prstGeom>
          <a:solidFill>
            <a:srgbClr val="003366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腓利傳福音</a:t>
            </a:r>
          </a:p>
        </p:txBody>
      </p:sp>
      <p:sp>
        <p:nvSpPr>
          <p:cNvPr id="44046" name="AutoShape 14"/>
          <p:cNvSpPr>
            <a:spLocks noChangeArrowheads="1"/>
          </p:cNvSpPr>
          <p:nvPr/>
        </p:nvSpPr>
        <p:spPr bwMode="auto">
          <a:xfrm>
            <a:off x="3340100" y="5095875"/>
            <a:ext cx="846138" cy="290513"/>
          </a:xfrm>
          <a:prstGeom prst="wedgeRectCallout">
            <a:avLst>
              <a:gd name="adj1" fmla="val -51500"/>
              <a:gd name="adj2" fmla="val -11284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pic>
        <p:nvPicPr>
          <p:cNvPr id="44047" name="Picture 15" descr="ethiopian_eunuch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483" y="0"/>
            <a:ext cx="2526130" cy="359965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3545473" y="107950"/>
            <a:ext cx="247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腓利與埃提阿伯太監</a:t>
            </a:r>
          </a:p>
        </p:txBody>
      </p:sp>
      <p:sp>
        <p:nvSpPr>
          <p:cNvPr id="44049" name="Oval 17"/>
          <p:cNvSpPr>
            <a:spLocks noChangeArrowheads="1"/>
          </p:cNvSpPr>
          <p:nvPr/>
        </p:nvSpPr>
        <p:spPr bwMode="auto">
          <a:xfrm>
            <a:off x="2520950" y="3017838"/>
            <a:ext cx="1379538" cy="1419225"/>
          </a:xfrm>
          <a:prstGeom prst="ellipse">
            <a:avLst/>
          </a:prstGeom>
          <a:solidFill>
            <a:srgbClr val="CC00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撒瑪利亞</a:t>
            </a:r>
          </a:p>
        </p:txBody>
      </p:sp>
      <p:sp>
        <p:nvSpPr>
          <p:cNvPr id="44050" name="Freeform 18"/>
          <p:cNvSpPr>
            <a:spLocks/>
          </p:cNvSpPr>
          <p:nvPr/>
        </p:nvSpPr>
        <p:spPr bwMode="auto">
          <a:xfrm>
            <a:off x="2097088" y="3078163"/>
            <a:ext cx="642937" cy="1836737"/>
          </a:xfrm>
          <a:custGeom>
            <a:avLst/>
            <a:gdLst>
              <a:gd name="T0" fmla="*/ 0 w 405"/>
              <a:gd name="T1" fmla="*/ 1157 h 1157"/>
              <a:gd name="T2" fmla="*/ 189 w 405"/>
              <a:gd name="T3" fmla="*/ 929 h 1157"/>
              <a:gd name="T4" fmla="*/ 110 w 405"/>
              <a:gd name="T5" fmla="*/ 718 h 1157"/>
              <a:gd name="T6" fmla="*/ 307 w 405"/>
              <a:gd name="T7" fmla="*/ 555 h 1157"/>
              <a:gd name="T8" fmla="*/ 403 w 405"/>
              <a:gd name="T9" fmla="*/ 178 h 1157"/>
              <a:gd name="T10" fmla="*/ 295 w 405"/>
              <a:gd name="T11" fmla="*/ 0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" h="1157">
                <a:moveTo>
                  <a:pt x="0" y="1157"/>
                </a:moveTo>
                <a:cubicBezTo>
                  <a:pt x="85" y="1079"/>
                  <a:pt x="171" y="1002"/>
                  <a:pt x="189" y="929"/>
                </a:cubicBezTo>
                <a:cubicBezTo>
                  <a:pt x="207" y="856"/>
                  <a:pt x="90" y="780"/>
                  <a:pt x="110" y="718"/>
                </a:cubicBezTo>
                <a:cubicBezTo>
                  <a:pt x="130" y="656"/>
                  <a:pt x="258" y="645"/>
                  <a:pt x="307" y="555"/>
                </a:cubicBezTo>
                <a:cubicBezTo>
                  <a:pt x="356" y="465"/>
                  <a:pt x="405" y="270"/>
                  <a:pt x="403" y="178"/>
                </a:cubicBezTo>
                <a:cubicBezTo>
                  <a:pt x="401" y="86"/>
                  <a:pt x="329" y="40"/>
                  <a:pt x="295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1" name="Oval 19"/>
          <p:cNvSpPr>
            <a:spLocks noChangeArrowheads="1"/>
          </p:cNvSpPr>
          <p:nvPr/>
        </p:nvSpPr>
        <p:spPr bwMode="auto">
          <a:xfrm>
            <a:off x="2027238" y="4864100"/>
            <a:ext cx="119062" cy="11747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103615" y="63182"/>
            <a:ext cx="304038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200" b="1" baseline="30000" dirty="0" smtClean="0"/>
              <a:t>8:5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腓 利 下 </a:t>
            </a:r>
            <a:r>
              <a:rPr lang="zh-TW" altLang="en-US" sz="2200" dirty="0">
                <a:solidFill>
                  <a:srgbClr val="0000FF"/>
                </a:solidFill>
              </a:rPr>
              <a:t>撒 瑪 利 亞 </a:t>
            </a:r>
            <a:r>
              <a:rPr lang="zh-TW" altLang="en-US" sz="2200" dirty="0"/>
              <a:t>城 去 ， 宣 講 基 督 </a:t>
            </a:r>
            <a:r>
              <a:rPr lang="zh-TW" altLang="en-US" sz="2200" dirty="0" smtClean="0"/>
              <a:t>。</a:t>
            </a:r>
            <a:endParaRPr lang="en-US" altLang="zh-TW" sz="2200" dirty="0" smtClean="0"/>
          </a:p>
          <a:p>
            <a:r>
              <a:rPr lang="en-US" altLang="zh-TW" sz="2200" b="1" baseline="30000" dirty="0" smtClean="0"/>
              <a:t>26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有 主 的 一 個 使 者 對 腓 利 說 ： 起 來 ！ 向 南 走 ， 往 那 從 耶 路 撒 冷 下 迦 薩 的 路 上 去 。 那 路 是 曠 野 。</a:t>
            </a:r>
            <a:r>
              <a:rPr lang="en-US" altLang="zh-TW" sz="22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40</a:t>
            </a:r>
            <a:r>
              <a:rPr lang="en-US" altLang="zh-TW" sz="2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200" dirty="0">
                <a:solidFill>
                  <a:srgbClr val="000000"/>
                </a:solidFill>
                <a:latin typeface="Helvetica Neue"/>
              </a:rPr>
              <a:t>後 來 有 人 在 </a:t>
            </a:r>
            <a:r>
              <a:rPr lang="zh-TW" altLang="en-US" sz="2200" dirty="0">
                <a:solidFill>
                  <a:srgbClr val="0000FF"/>
                </a:solidFill>
                <a:latin typeface="Helvetica Neue"/>
              </a:rPr>
              <a:t>亞 鎖 都</a:t>
            </a:r>
            <a:r>
              <a:rPr lang="zh-TW" altLang="en-US" sz="2200" dirty="0">
                <a:solidFill>
                  <a:srgbClr val="000000"/>
                </a:solidFill>
                <a:latin typeface="Helvetica Neue"/>
              </a:rPr>
              <a:t> 遇 見 腓 利 ； 他 走 遍 那 地 方 ， 在 各 城 宣 傳 福 音 ， 直 到 該 撒 利 亞 </a:t>
            </a:r>
            <a:r>
              <a:rPr lang="zh-TW" altLang="en-US" sz="2200" dirty="0" smtClean="0">
                <a:solidFill>
                  <a:srgbClr val="000000"/>
                </a:solidFill>
                <a:latin typeface="Helvetica Neue"/>
              </a:rPr>
              <a:t>。</a:t>
            </a:r>
            <a:endParaRPr lang="en-US" altLang="zh-TW" sz="2200" dirty="0" smtClean="0">
              <a:solidFill>
                <a:srgbClr val="000000"/>
              </a:solidFill>
              <a:latin typeface="Helvetica Neue"/>
            </a:endParaRPr>
          </a:p>
          <a:p>
            <a:r>
              <a:rPr lang="en-US" altLang="zh-TW" sz="2200" b="1" baseline="30000" dirty="0"/>
              <a:t>21: 8 </a:t>
            </a:r>
            <a:r>
              <a:rPr lang="zh-TW" altLang="en-US" sz="2200" dirty="0"/>
              <a:t>第 二 天 ， 我 們 離 開 那 裡 ， 來 到 </a:t>
            </a:r>
            <a:r>
              <a:rPr lang="zh-TW" altLang="en-US" sz="2200" dirty="0">
                <a:solidFill>
                  <a:srgbClr val="0000FF"/>
                </a:solidFill>
              </a:rPr>
              <a:t>該 撒 利 亞</a:t>
            </a:r>
            <a:r>
              <a:rPr lang="zh-TW" altLang="en-US" sz="2200" dirty="0"/>
              <a:t> ， 就 進 了 </a:t>
            </a:r>
            <a:r>
              <a:rPr lang="zh-TW" altLang="en-US" sz="2200" dirty="0">
                <a:solidFill>
                  <a:srgbClr val="FF0000"/>
                </a:solidFill>
              </a:rPr>
              <a:t>傳 福 音 的 腓 利 </a:t>
            </a:r>
            <a:r>
              <a:rPr lang="zh-TW" altLang="en-US" sz="2200" dirty="0"/>
              <a:t>家 裡 ， 和 他 同 </a:t>
            </a:r>
            <a:r>
              <a:rPr lang="zh-TW" altLang="en-US" sz="2200" dirty="0" smtClean="0"/>
              <a:t>住。他 </a:t>
            </a:r>
            <a:r>
              <a:rPr lang="zh-TW" altLang="en-US" sz="2200" dirty="0"/>
              <a:t>是 那 </a:t>
            </a:r>
            <a:r>
              <a:rPr lang="zh-TW" altLang="en-US" sz="2200" dirty="0" smtClean="0"/>
              <a:t>七個 </a:t>
            </a:r>
            <a:r>
              <a:rPr lang="zh-TW" altLang="en-US" sz="2200" dirty="0"/>
              <a:t>執 事 裡 的 一 </a:t>
            </a:r>
            <a:r>
              <a:rPr lang="zh-TW" altLang="en-US" sz="2200" dirty="0" smtClean="0"/>
              <a:t>個。</a:t>
            </a:r>
            <a:r>
              <a:rPr lang="en-US" altLang="zh-TW" sz="2200" b="1" baseline="30000" dirty="0" smtClean="0"/>
              <a:t>9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他 有 四 個 女 兒 ， 都 是 處 </a:t>
            </a:r>
            <a:r>
              <a:rPr lang="zh-TW" altLang="en-US" sz="2200" dirty="0" smtClean="0"/>
              <a:t>女，是 說 預 </a:t>
            </a:r>
            <a:r>
              <a:rPr lang="zh-TW" altLang="en-US" sz="2200" dirty="0"/>
              <a:t>言 </a:t>
            </a:r>
            <a:r>
              <a:rPr lang="zh-TW" altLang="en-US" sz="2200" dirty="0" smtClean="0"/>
              <a:t>的。</a:t>
            </a:r>
            <a:endParaRPr lang="zh-TW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77414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37" grpId="0" animBg="1"/>
      <p:bldP spid="44039" grpId="0" animBg="1"/>
      <p:bldP spid="44042" grpId="0" animBg="1"/>
      <p:bldP spid="44044" grpId="0" animBg="1"/>
      <p:bldP spid="44050" grpId="0" animBg="1"/>
      <p:bldP spid="4405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ap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3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5" name="Freeform 3"/>
          <p:cNvSpPr>
            <a:spLocks/>
          </p:cNvSpPr>
          <p:nvPr/>
        </p:nvSpPr>
        <p:spPr bwMode="auto">
          <a:xfrm>
            <a:off x="1595438" y="4872038"/>
            <a:ext cx="1625600" cy="700087"/>
          </a:xfrm>
          <a:custGeom>
            <a:avLst/>
            <a:gdLst>
              <a:gd name="T0" fmla="*/ 1024 w 1024"/>
              <a:gd name="T1" fmla="*/ 0 h 441"/>
              <a:gd name="T2" fmla="*/ 868 w 1024"/>
              <a:gd name="T3" fmla="*/ 86 h 441"/>
              <a:gd name="T4" fmla="*/ 676 w 1024"/>
              <a:gd name="T5" fmla="*/ 233 h 441"/>
              <a:gd name="T6" fmla="*/ 412 w 1024"/>
              <a:gd name="T7" fmla="*/ 349 h 441"/>
              <a:gd name="T8" fmla="*/ 164 w 1024"/>
              <a:gd name="T9" fmla="*/ 374 h 441"/>
              <a:gd name="T10" fmla="*/ 0 w 1024"/>
              <a:gd name="T11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24" h="441">
                <a:moveTo>
                  <a:pt x="1024" y="0"/>
                </a:moveTo>
                <a:cubicBezTo>
                  <a:pt x="998" y="14"/>
                  <a:pt x="926" y="47"/>
                  <a:pt x="868" y="86"/>
                </a:cubicBezTo>
                <a:cubicBezTo>
                  <a:pt x="810" y="125"/>
                  <a:pt x="752" y="189"/>
                  <a:pt x="676" y="233"/>
                </a:cubicBezTo>
                <a:cubicBezTo>
                  <a:pt x="600" y="277"/>
                  <a:pt x="497" y="326"/>
                  <a:pt x="412" y="349"/>
                </a:cubicBezTo>
                <a:cubicBezTo>
                  <a:pt x="327" y="372"/>
                  <a:pt x="233" y="359"/>
                  <a:pt x="164" y="374"/>
                </a:cubicBezTo>
                <a:cubicBezTo>
                  <a:pt x="95" y="389"/>
                  <a:pt x="34" y="427"/>
                  <a:pt x="0" y="441"/>
                </a:cubicBezTo>
              </a:path>
            </a:pathLst>
          </a:custGeom>
          <a:noFill/>
          <a:ln w="12700" cmpd="sng">
            <a:solidFill>
              <a:srgbClr val="996600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6" name="Oval 4"/>
          <p:cNvSpPr>
            <a:spLocks noChangeArrowheads="1"/>
          </p:cNvSpPr>
          <p:nvPr/>
        </p:nvSpPr>
        <p:spPr bwMode="auto">
          <a:xfrm>
            <a:off x="2454275" y="2979738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Freeform 5"/>
          <p:cNvSpPr>
            <a:spLocks/>
          </p:cNvSpPr>
          <p:nvPr/>
        </p:nvSpPr>
        <p:spPr bwMode="auto">
          <a:xfrm>
            <a:off x="130175" y="5021263"/>
            <a:ext cx="2830513" cy="1547812"/>
          </a:xfrm>
          <a:custGeom>
            <a:avLst/>
            <a:gdLst>
              <a:gd name="T0" fmla="*/ 1783 w 1783"/>
              <a:gd name="T1" fmla="*/ 0 h 975"/>
              <a:gd name="T2" fmla="*/ 1599 w 1783"/>
              <a:gd name="T3" fmla="*/ 139 h 975"/>
              <a:gd name="T4" fmla="*/ 1335 w 1783"/>
              <a:gd name="T5" fmla="*/ 255 h 975"/>
              <a:gd name="T6" fmla="*/ 989 w 1783"/>
              <a:gd name="T7" fmla="*/ 315 h 975"/>
              <a:gd name="T8" fmla="*/ 660 w 1783"/>
              <a:gd name="T9" fmla="*/ 641 h 975"/>
              <a:gd name="T10" fmla="*/ 420 w 1783"/>
              <a:gd name="T11" fmla="*/ 804 h 975"/>
              <a:gd name="T12" fmla="*/ 0 w 1783"/>
              <a:gd name="T13" fmla="*/ 975 h 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3" h="975">
                <a:moveTo>
                  <a:pt x="1783" y="0"/>
                </a:moveTo>
                <a:cubicBezTo>
                  <a:pt x="1753" y="22"/>
                  <a:pt x="1674" y="97"/>
                  <a:pt x="1599" y="139"/>
                </a:cubicBezTo>
                <a:cubicBezTo>
                  <a:pt x="1524" y="181"/>
                  <a:pt x="1437" y="226"/>
                  <a:pt x="1335" y="255"/>
                </a:cubicBezTo>
                <a:cubicBezTo>
                  <a:pt x="1233" y="284"/>
                  <a:pt x="1101" y="251"/>
                  <a:pt x="989" y="315"/>
                </a:cubicBezTo>
                <a:cubicBezTo>
                  <a:pt x="877" y="379"/>
                  <a:pt x="755" y="560"/>
                  <a:pt x="660" y="641"/>
                </a:cubicBezTo>
                <a:cubicBezTo>
                  <a:pt x="565" y="722"/>
                  <a:pt x="530" y="748"/>
                  <a:pt x="420" y="804"/>
                </a:cubicBezTo>
                <a:cubicBezTo>
                  <a:pt x="310" y="860"/>
                  <a:pt x="87" y="940"/>
                  <a:pt x="0" y="975"/>
                </a:cubicBezTo>
              </a:path>
            </a:pathLst>
          </a:custGeom>
          <a:noFill/>
          <a:ln w="28575" cmpd="sng">
            <a:solidFill>
              <a:srgbClr val="6633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8" name="Freeform 6"/>
          <p:cNvSpPr>
            <a:spLocks/>
          </p:cNvSpPr>
          <p:nvPr/>
        </p:nvSpPr>
        <p:spPr bwMode="auto">
          <a:xfrm>
            <a:off x="2705100" y="4876800"/>
            <a:ext cx="538163" cy="354013"/>
          </a:xfrm>
          <a:custGeom>
            <a:avLst/>
            <a:gdLst>
              <a:gd name="T0" fmla="*/ 339 w 339"/>
              <a:gd name="T1" fmla="*/ 0 h 223"/>
              <a:gd name="T2" fmla="*/ 173 w 339"/>
              <a:gd name="T3" fmla="*/ 86 h 223"/>
              <a:gd name="T4" fmla="*/ 0 w 339"/>
              <a:gd name="T5" fmla="*/ 2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" h="223">
                <a:moveTo>
                  <a:pt x="339" y="0"/>
                </a:moveTo>
                <a:cubicBezTo>
                  <a:pt x="311" y="14"/>
                  <a:pt x="229" y="49"/>
                  <a:pt x="173" y="86"/>
                </a:cubicBezTo>
                <a:cubicBezTo>
                  <a:pt x="117" y="123"/>
                  <a:pt x="36" y="195"/>
                  <a:pt x="0" y="223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Freeform 7"/>
          <p:cNvSpPr>
            <a:spLocks/>
          </p:cNvSpPr>
          <p:nvPr/>
        </p:nvSpPr>
        <p:spPr bwMode="auto">
          <a:xfrm>
            <a:off x="2149475" y="4937125"/>
            <a:ext cx="563563" cy="279400"/>
          </a:xfrm>
          <a:custGeom>
            <a:avLst/>
            <a:gdLst>
              <a:gd name="T0" fmla="*/ 355 w 355"/>
              <a:gd name="T1" fmla="*/ 176 h 176"/>
              <a:gd name="T2" fmla="*/ 0 w 355"/>
              <a:gd name="T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55" h="176">
                <a:moveTo>
                  <a:pt x="355" y="176"/>
                </a:moveTo>
                <a:cubicBezTo>
                  <a:pt x="296" y="148"/>
                  <a:pt x="74" y="37"/>
                  <a:pt x="0" y="0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Oval 8"/>
          <p:cNvSpPr>
            <a:spLocks noChangeArrowheads="1"/>
          </p:cNvSpPr>
          <p:nvPr/>
        </p:nvSpPr>
        <p:spPr bwMode="auto">
          <a:xfrm>
            <a:off x="3197225" y="48101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Oval 9"/>
          <p:cNvSpPr>
            <a:spLocks noChangeArrowheads="1"/>
          </p:cNvSpPr>
          <p:nvPr/>
        </p:nvSpPr>
        <p:spPr bwMode="auto">
          <a:xfrm>
            <a:off x="1547813" y="5511800"/>
            <a:ext cx="119062" cy="11747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AutoShape 10"/>
          <p:cNvSpPr>
            <a:spLocks noChangeArrowheads="1"/>
          </p:cNvSpPr>
          <p:nvPr/>
        </p:nvSpPr>
        <p:spPr bwMode="auto">
          <a:xfrm>
            <a:off x="1146175" y="4646613"/>
            <a:ext cx="671513" cy="290512"/>
          </a:xfrm>
          <a:prstGeom prst="wedgeRectCallout">
            <a:avLst>
              <a:gd name="adj1" fmla="val 81440"/>
              <a:gd name="adj2" fmla="val 3797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亞鎖都</a:t>
            </a:r>
          </a:p>
        </p:txBody>
      </p:sp>
      <p:sp>
        <p:nvSpPr>
          <p:cNvPr id="44043" name="AutoShape 11"/>
          <p:cNvSpPr>
            <a:spLocks noChangeArrowheads="1"/>
          </p:cNvSpPr>
          <p:nvPr/>
        </p:nvSpPr>
        <p:spPr bwMode="auto">
          <a:xfrm>
            <a:off x="841375" y="5294313"/>
            <a:ext cx="500063" cy="290512"/>
          </a:xfrm>
          <a:prstGeom prst="wedgeRectCallout">
            <a:avLst>
              <a:gd name="adj1" fmla="val 92222"/>
              <a:gd name="adj2" fmla="val 3797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迦薩</a:t>
            </a:r>
          </a:p>
        </p:txBody>
      </p:sp>
      <p:sp>
        <p:nvSpPr>
          <p:cNvPr id="44044" name="AutoShape 12"/>
          <p:cNvSpPr>
            <a:spLocks noChangeArrowheads="1"/>
          </p:cNvSpPr>
          <p:nvPr/>
        </p:nvSpPr>
        <p:spPr bwMode="auto">
          <a:xfrm>
            <a:off x="1460500" y="2752725"/>
            <a:ext cx="846138" cy="290513"/>
          </a:xfrm>
          <a:prstGeom prst="wedgeRectCallout">
            <a:avLst>
              <a:gd name="adj1" fmla="val 68009"/>
              <a:gd name="adj2" fmla="val 374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該撒利亞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150813" y="504825"/>
            <a:ext cx="1717675" cy="466725"/>
          </a:xfrm>
          <a:prstGeom prst="rect">
            <a:avLst/>
          </a:prstGeom>
          <a:solidFill>
            <a:srgbClr val="003366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腓利傳福音</a:t>
            </a:r>
          </a:p>
        </p:txBody>
      </p:sp>
      <p:sp>
        <p:nvSpPr>
          <p:cNvPr id="44046" name="AutoShape 14"/>
          <p:cNvSpPr>
            <a:spLocks noChangeArrowheads="1"/>
          </p:cNvSpPr>
          <p:nvPr/>
        </p:nvSpPr>
        <p:spPr bwMode="auto">
          <a:xfrm>
            <a:off x="3340100" y="5095875"/>
            <a:ext cx="846138" cy="290513"/>
          </a:xfrm>
          <a:prstGeom prst="wedgeRectCallout">
            <a:avLst>
              <a:gd name="adj1" fmla="val -51500"/>
              <a:gd name="adj2" fmla="val -11284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pic>
        <p:nvPicPr>
          <p:cNvPr id="44047" name="Picture 15" descr="ethiopian_eunuch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1476375"/>
            <a:ext cx="3776662" cy="53816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6245225" y="958850"/>
            <a:ext cx="247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腓利與埃提阿伯太監</a:t>
            </a:r>
          </a:p>
        </p:txBody>
      </p:sp>
      <p:sp>
        <p:nvSpPr>
          <p:cNvPr id="44049" name="Oval 17"/>
          <p:cNvSpPr>
            <a:spLocks noChangeArrowheads="1"/>
          </p:cNvSpPr>
          <p:nvPr/>
        </p:nvSpPr>
        <p:spPr bwMode="auto">
          <a:xfrm>
            <a:off x="2520950" y="3017838"/>
            <a:ext cx="1379538" cy="1419225"/>
          </a:xfrm>
          <a:prstGeom prst="ellipse">
            <a:avLst/>
          </a:prstGeom>
          <a:solidFill>
            <a:srgbClr val="CC00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撒瑪利亞</a:t>
            </a:r>
          </a:p>
        </p:txBody>
      </p:sp>
      <p:sp>
        <p:nvSpPr>
          <p:cNvPr id="44050" name="Freeform 18"/>
          <p:cNvSpPr>
            <a:spLocks/>
          </p:cNvSpPr>
          <p:nvPr/>
        </p:nvSpPr>
        <p:spPr bwMode="auto">
          <a:xfrm>
            <a:off x="2097088" y="3078163"/>
            <a:ext cx="642937" cy="1836737"/>
          </a:xfrm>
          <a:custGeom>
            <a:avLst/>
            <a:gdLst>
              <a:gd name="T0" fmla="*/ 0 w 405"/>
              <a:gd name="T1" fmla="*/ 1157 h 1157"/>
              <a:gd name="T2" fmla="*/ 189 w 405"/>
              <a:gd name="T3" fmla="*/ 929 h 1157"/>
              <a:gd name="T4" fmla="*/ 110 w 405"/>
              <a:gd name="T5" fmla="*/ 718 h 1157"/>
              <a:gd name="T6" fmla="*/ 307 w 405"/>
              <a:gd name="T7" fmla="*/ 555 h 1157"/>
              <a:gd name="T8" fmla="*/ 403 w 405"/>
              <a:gd name="T9" fmla="*/ 178 h 1157"/>
              <a:gd name="T10" fmla="*/ 295 w 405"/>
              <a:gd name="T11" fmla="*/ 0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" h="1157">
                <a:moveTo>
                  <a:pt x="0" y="1157"/>
                </a:moveTo>
                <a:cubicBezTo>
                  <a:pt x="85" y="1079"/>
                  <a:pt x="171" y="1002"/>
                  <a:pt x="189" y="929"/>
                </a:cubicBezTo>
                <a:cubicBezTo>
                  <a:pt x="207" y="856"/>
                  <a:pt x="90" y="780"/>
                  <a:pt x="110" y="718"/>
                </a:cubicBezTo>
                <a:cubicBezTo>
                  <a:pt x="130" y="656"/>
                  <a:pt x="258" y="645"/>
                  <a:pt x="307" y="555"/>
                </a:cubicBezTo>
                <a:cubicBezTo>
                  <a:pt x="356" y="465"/>
                  <a:pt x="405" y="270"/>
                  <a:pt x="403" y="178"/>
                </a:cubicBezTo>
                <a:cubicBezTo>
                  <a:pt x="401" y="86"/>
                  <a:pt x="329" y="40"/>
                  <a:pt x="295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1" name="Oval 19"/>
          <p:cNvSpPr>
            <a:spLocks noChangeArrowheads="1"/>
          </p:cNvSpPr>
          <p:nvPr/>
        </p:nvSpPr>
        <p:spPr bwMode="auto">
          <a:xfrm>
            <a:off x="2027238" y="4864100"/>
            <a:ext cx="119062" cy="11747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4113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37" grpId="0" animBg="1"/>
      <p:bldP spid="44039" grpId="0" animBg="1"/>
      <p:bldP spid="44042" grpId="0" animBg="1"/>
      <p:bldP spid="44044" grpId="0" animBg="1"/>
      <p:bldP spid="44050" grpId="0" animBg="1"/>
      <p:bldP spid="4405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ethiopi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0"/>
            <a:ext cx="7940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3" name="Freeform 5"/>
          <p:cNvSpPr>
            <a:spLocks/>
          </p:cNvSpPr>
          <p:nvPr/>
        </p:nvSpPr>
        <p:spPr bwMode="auto">
          <a:xfrm>
            <a:off x="2724150" y="1550988"/>
            <a:ext cx="2008188" cy="1809750"/>
          </a:xfrm>
          <a:custGeom>
            <a:avLst/>
            <a:gdLst>
              <a:gd name="T0" fmla="*/ 29 w 1265"/>
              <a:gd name="T1" fmla="*/ 0 h 1140"/>
              <a:gd name="T2" fmla="*/ 5 w 1265"/>
              <a:gd name="T3" fmla="*/ 48 h 1140"/>
              <a:gd name="T4" fmla="*/ 34 w 1265"/>
              <a:gd name="T5" fmla="*/ 105 h 1140"/>
              <a:gd name="T6" fmla="*/ 0 w 1265"/>
              <a:gd name="T7" fmla="*/ 180 h 1140"/>
              <a:gd name="T8" fmla="*/ 36 w 1265"/>
              <a:gd name="T9" fmla="*/ 288 h 1140"/>
              <a:gd name="T10" fmla="*/ 31 w 1265"/>
              <a:gd name="T11" fmla="*/ 1135 h 1140"/>
              <a:gd name="T12" fmla="*/ 1265 w 1265"/>
              <a:gd name="T13" fmla="*/ 1140 h 1140"/>
              <a:gd name="T14" fmla="*/ 1260 w 1265"/>
              <a:gd name="T15" fmla="*/ 1116 h 1140"/>
              <a:gd name="T16" fmla="*/ 1195 w 1265"/>
              <a:gd name="T17" fmla="*/ 1061 h 1140"/>
              <a:gd name="T18" fmla="*/ 1133 w 1265"/>
              <a:gd name="T19" fmla="*/ 1005 h 1140"/>
              <a:gd name="T20" fmla="*/ 1130 w 1265"/>
              <a:gd name="T21" fmla="*/ 905 h 1140"/>
              <a:gd name="T22" fmla="*/ 1003 w 1265"/>
              <a:gd name="T23" fmla="*/ 657 h 1140"/>
              <a:gd name="T24" fmla="*/ 950 w 1265"/>
              <a:gd name="T25" fmla="*/ 535 h 1140"/>
              <a:gd name="T26" fmla="*/ 926 w 1265"/>
              <a:gd name="T27" fmla="*/ 451 h 1140"/>
              <a:gd name="T28" fmla="*/ 842 w 1265"/>
              <a:gd name="T29" fmla="*/ 357 h 1140"/>
              <a:gd name="T30" fmla="*/ 821 w 1265"/>
              <a:gd name="T31" fmla="*/ 283 h 1140"/>
              <a:gd name="T32" fmla="*/ 802 w 1265"/>
              <a:gd name="T33" fmla="*/ 242 h 1140"/>
              <a:gd name="T34" fmla="*/ 818 w 1265"/>
              <a:gd name="T35" fmla="*/ 213 h 1140"/>
              <a:gd name="T36" fmla="*/ 842 w 1265"/>
              <a:gd name="T37" fmla="*/ 285 h 1140"/>
              <a:gd name="T38" fmla="*/ 883 w 1265"/>
              <a:gd name="T39" fmla="*/ 326 h 1140"/>
              <a:gd name="T40" fmla="*/ 898 w 1265"/>
              <a:gd name="T41" fmla="*/ 391 h 1140"/>
              <a:gd name="T42" fmla="*/ 991 w 1265"/>
              <a:gd name="T43" fmla="*/ 473 h 1140"/>
              <a:gd name="T44" fmla="*/ 1020 w 1265"/>
              <a:gd name="T45" fmla="*/ 437 h 1140"/>
              <a:gd name="T46" fmla="*/ 1032 w 1265"/>
              <a:gd name="T47" fmla="*/ 338 h 1140"/>
              <a:gd name="T48" fmla="*/ 1063 w 1265"/>
              <a:gd name="T49" fmla="*/ 252 h 1140"/>
              <a:gd name="T50" fmla="*/ 994 w 1265"/>
              <a:gd name="T51" fmla="*/ 45 h 1140"/>
              <a:gd name="T52" fmla="*/ 926 w 1265"/>
              <a:gd name="T53" fmla="*/ 69 h 1140"/>
              <a:gd name="T54" fmla="*/ 871 w 1265"/>
              <a:gd name="T55" fmla="*/ 53 h 1140"/>
              <a:gd name="T56" fmla="*/ 826 w 1265"/>
              <a:gd name="T57" fmla="*/ 69 h 1140"/>
              <a:gd name="T58" fmla="*/ 698 w 1265"/>
              <a:gd name="T59" fmla="*/ 7 h 1140"/>
              <a:gd name="T60" fmla="*/ 593 w 1265"/>
              <a:gd name="T61" fmla="*/ 31 h 1140"/>
              <a:gd name="T62" fmla="*/ 557 w 1265"/>
              <a:gd name="T63" fmla="*/ 41 h 1140"/>
              <a:gd name="T64" fmla="*/ 487 w 1265"/>
              <a:gd name="T65" fmla="*/ 98 h 1140"/>
              <a:gd name="T66" fmla="*/ 276 w 1265"/>
              <a:gd name="T67" fmla="*/ 36 h 1140"/>
              <a:gd name="T68" fmla="*/ 122 w 1265"/>
              <a:gd name="T69" fmla="*/ 7 h 1140"/>
              <a:gd name="T70" fmla="*/ 55 w 1265"/>
              <a:gd name="T71" fmla="*/ 21 h 1140"/>
              <a:gd name="T72" fmla="*/ 29 w 1265"/>
              <a:gd name="T73" fmla="*/ 0 h 1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65" h="1140">
                <a:moveTo>
                  <a:pt x="29" y="0"/>
                </a:moveTo>
                <a:lnTo>
                  <a:pt x="5" y="48"/>
                </a:lnTo>
                <a:lnTo>
                  <a:pt x="34" y="105"/>
                </a:lnTo>
                <a:lnTo>
                  <a:pt x="0" y="180"/>
                </a:lnTo>
                <a:lnTo>
                  <a:pt x="36" y="288"/>
                </a:lnTo>
                <a:lnTo>
                  <a:pt x="31" y="1135"/>
                </a:lnTo>
                <a:lnTo>
                  <a:pt x="1265" y="1140"/>
                </a:lnTo>
                <a:lnTo>
                  <a:pt x="1260" y="1116"/>
                </a:lnTo>
                <a:lnTo>
                  <a:pt x="1195" y="1061"/>
                </a:lnTo>
                <a:lnTo>
                  <a:pt x="1133" y="1005"/>
                </a:lnTo>
                <a:lnTo>
                  <a:pt x="1130" y="905"/>
                </a:lnTo>
                <a:lnTo>
                  <a:pt x="1003" y="657"/>
                </a:lnTo>
                <a:lnTo>
                  <a:pt x="950" y="535"/>
                </a:lnTo>
                <a:lnTo>
                  <a:pt x="926" y="451"/>
                </a:lnTo>
                <a:lnTo>
                  <a:pt x="842" y="357"/>
                </a:lnTo>
                <a:lnTo>
                  <a:pt x="821" y="283"/>
                </a:lnTo>
                <a:lnTo>
                  <a:pt x="802" y="242"/>
                </a:lnTo>
                <a:lnTo>
                  <a:pt x="818" y="213"/>
                </a:lnTo>
                <a:lnTo>
                  <a:pt x="842" y="285"/>
                </a:lnTo>
                <a:lnTo>
                  <a:pt x="883" y="326"/>
                </a:lnTo>
                <a:lnTo>
                  <a:pt x="898" y="391"/>
                </a:lnTo>
                <a:lnTo>
                  <a:pt x="991" y="473"/>
                </a:lnTo>
                <a:lnTo>
                  <a:pt x="1020" y="437"/>
                </a:lnTo>
                <a:lnTo>
                  <a:pt x="1032" y="338"/>
                </a:lnTo>
                <a:lnTo>
                  <a:pt x="1063" y="252"/>
                </a:lnTo>
                <a:lnTo>
                  <a:pt x="994" y="45"/>
                </a:lnTo>
                <a:lnTo>
                  <a:pt x="926" y="69"/>
                </a:lnTo>
                <a:lnTo>
                  <a:pt x="871" y="53"/>
                </a:lnTo>
                <a:lnTo>
                  <a:pt x="826" y="69"/>
                </a:lnTo>
                <a:lnTo>
                  <a:pt x="698" y="7"/>
                </a:lnTo>
                <a:lnTo>
                  <a:pt x="593" y="31"/>
                </a:lnTo>
                <a:lnTo>
                  <a:pt x="557" y="41"/>
                </a:lnTo>
                <a:lnTo>
                  <a:pt x="487" y="98"/>
                </a:lnTo>
                <a:lnTo>
                  <a:pt x="276" y="36"/>
                </a:lnTo>
                <a:lnTo>
                  <a:pt x="122" y="7"/>
                </a:lnTo>
                <a:lnTo>
                  <a:pt x="55" y="21"/>
                </a:lnTo>
                <a:lnTo>
                  <a:pt x="29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4" name="Freeform 6"/>
          <p:cNvSpPr>
            <a:spLocks/>
          </p:cNvSpPr>
          <p:nvPr/>
        </p:nvSpPr>
        <p:spPr bwMode="auto">
          <a:xfrm>
            <a:off x="2274888" y="3349625"/>
            <a:ext cx="2743200" cy="3121025"/>
          </a:xfrm>
          <a:custGeom>
            <a:avLst/>
            <a:gdLst>
              <a:gd name="T0" fmla="*/ 314 w 1728"/>
              <a:gd name="T1" fmla="*/ 0 h 1966"/>
              <a:gd name="T2" fmla="*/ 317 w 1728"/>
              <a:gd name="T3" fmla="*/ 212 h 1966"/>
              <a:gd name="T4" fmla="*/ 206 w 1728"/>
              <a:gd name="T5" fmla="*/ 220 h 1966"/>
              <a:gd name="T6" fmla="*/ 192 w 1728"/>
              <a:gd name="T7" fmla="*/ 674 h 1966"/>
              <a:gd name="T8" fmla="*/ 107 w 1728"/>
              <a:gd name="T9" fmla="*/ 689 h 1966"/>
              <a:gd name="T10" fmla="*/ 0 w 1728"/>
              <a:gd name="T11" fmla="*/ 925 h 1966"/>
              <a:gd name="T12" fmla="*/ 7 w 1728"/>
              <a:gd name="T13" fmla="*/ 1017 h 1966"/>
              <a:gd name="T14" fmla="*/ 133 w 1728"/>
              <a:gd name="T15" fmla="*/ 1243 h 1966"/>
              <a:gd name="T16" fmla="*/ 173 w 1728"/>
              <a:gd name="T17" fmla="*/ 1431 h 1966"/>
              <a:gd name="T18" fmla="*/ 413 w 1728"/>
              <a:gd name="T19" fmla="*/ 1630 h 1966"/>
              <a:gd name="T20" fmla="*/ 613 w 1728"/>
              <a:gd name="T21" fmla="*/ 1878 h 1966"/>
              <a:gd name="T22" fmla="*/ 786 w 1728"/>
              <a:gd name="T23" fmla="*/ 1867 h 1966"/>
              <a:gd name="T24" fmla="*/ 908 w 1728"/>
              <a:gd name="T25" fmla="*/ 1966 h 1966"/>
              <a:gd name="T26" fmla="*/ 1200 w 1728"/>
              <a:gd name="T27" fmla="*/ 1955 h 1966"/>
              <a:gd name="T28" fmla="*/ 1414 w 1728"/>
              <a:gd name="T29" fmla="*/ 1804 h 1966"/>
              <a:gd name="T30" fmla="*/ 1351 w 1728"/>
              <a:gd name="T31" fmla="*/ 1671 h 1966"/>
              <a:gd name="T32" fmla="*/ 1148 w 1728"/>
              <a:gd name="T33" fmla="*/ 1520 h 1966"/>
              <a:gd name="T34" fmla="*/ 1181 w 1728"/>
              <a:gd name="T35" fmla="*/ 1464 h 1966"/>
              <a:gd name="T36" fmla="*/ 1262 w 1728"/>
              <a:gd name="T37" fmla="*/ 1464 h 1966"/>
              <a:gd name="T38" fmla="*/ 1296 w 1728"/>
              <a:gd name="T39" fmla="*/ 1235 h 1966"/>
              <a:gd name="T40" fmla="*/ 1447 w 1728"/>
              <a:gd name="T41" fmla="*/ 995 h 1966"/>
              <a:gd name="T42" fmla="*/ 1521 w 1728"/>
              <a:gd name="T43" fmla="*/ 818 h 1966"/>
              <a:gd name="T44" fmla="*/ 1510 w 1728"/>
              <a:gd name="T45" fmla="*/ 737 h 1966"/>
              <a:gd name="T46" fmla="*/ 1558 w 1728"/>
              <a:gd name="T47" fmla="*/ 563 h 1966"/>
              <a:gd name="T48" fmla="*/ 1728 w 1728"/>
              <a:gd name="T49" fmla="*/ 449 h 1966"/>
              <a:gd name="T50" fmla="*/ 1685 w 1728"/>
              <a:gd name="T51" fmla="*/ 391 h 1966"/>
              <a:gd name="T52" fmla="*/ 1615 w 1728"/>
              <a:gd name="T53" fmla="*/ 348 h 1966"/>
              <a:gd name="T54" fmla="*/ 1587 w 1728"/>
              <a:gd name="T55" fmla="*/ 98 h 1966"/>
              <a:gd name="T56" fmla="*/ 1547 w 1728"/>
              <a:gd name="T57" fmla="*/ 7 h 1966"/>
              <a:gd name="T58" fmla="*/ 314 w 1728"/>
              <a:gd name="T59" fmla="*/ 0 h 1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28" h="1966">
                <a:moveTo>
                  <a:pt x="314" y="0"/>
                </a:moveTo>
                <a:lnTo>
                  <a:pt x="317" y="212"/>
                </a:lnTo>
                <a:lnTo>
                  <a:pt x="206" y="220"/>
                </a:lnTo>
                <a:lnTo>
                  <a:pt x="192" y="674"/>
                </a:lnTo>
                <a:lnTo>
                  <a:pt x="107" y="689"/>
                </a:lnTo>
                <a:lnTo>
                  <a:pt x="0" y="925"/>
                </a:lnTo>
                <a:lnTo>
                  <a:pt x="7" y="1017"/>
                </a:lnTo>
                <a:lnTo>
                  <a:pt x="133" y="1243"/>
                </a:lnTo>
                <a:lnTo>
                  <a:pt x="173" y="1431"/>
                </a:lnTo>
                <a:lnTo>
                  <a:pt x="413" y="1630"/>
                </a:lnTo>
                <a:lnTo>
                  <a:pt x="613" y="1878"/>
                </a:lnTo>
                <a:lnTo>
                  <a:pt x="786" y="1867"/>
                </a:lnTo>
                <a:lnTo>
                  <a:pt x="908" y="1966"/>
                </a:lnTo>
                <a:lnTo>
                  <a:pt x="1200" y="1955"/>
                </a:lnTo>
                <a:lnTo>
                  <a:pt x="1414" y="1804"/>
                </a:lnTo>
                <a:lnTo>
                  <a:pt x="1351" y="1671"/>
                </a:lnTo>
                <a:lnTo>
                  <a:pt x="1148" y="1520"/>
                </a:lnTo>
                <a:lnTo>
                  <a:pt x="1181" y="1464"/>
                </a:lnTo>
                <a:lnTo>
                  <a:pt x="1262" y="1464"/>
                </a:lnTo>
                <a:lnTo>
                  <a:pt x="1296" y="1235"/>
                </a:lnTo>
                <a:lnTo>
                  <a:pt x="1447" y="995"/>
                </a:lnTo>
                <a:lnTo>
                  <a:pt x="1521" y="818"/>
                </a:lnTo>
                <a:lnTo>
                  <a:pt x="1510" y="737"/>
                </a:lnTo>
                <a:lnTo>
                  <a:pt x="1558" y="563"/>
                </a:lnTo>
                <a:lnTo>
                  <a:pt x="1728" y="449"/>
                </a:lnTo>
                <a:lnTo>
                  <a:pt x="1685" y="391"/>
                </a:lnTo>
                <a:lnTo>
                  <a:pt x="1615" y="348"/>
                </a:lnTo>
                <a:lnTo>
                  <a:pt x="1587" y="98"/>
                </a:lnTo>
                <a:lnTo>
                  <a:pt x="1547" y="7"/>
                </a:lnTo>
                <a:lnTo>
                  <a:pt x="314" y="0"/>
                </a:lnTo>
                <a:close/>
              </a:path>
            </a:pathLst>
          </a:custGeom>
          <a:solidFill>
            <a:srgbClr val="6633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" name="Freeform 7"/>
          <p:cNvSpPr>
            <a:spLocks/>
          </p:cNvSpPr>
          <p:nvPr/>
        </p:nvSpPr>
        <p:spPr bwMode="auto">
          <a:xfrm>
            <a:off x="4097338" y="4610100"/>
            <a:ext cx="2493962" cy="1912938"/>
          </a:xfrm>
          <a:custGeom>
            <a:avLst/>
            <a:gdLst>
              <a:gd name="T0" fmla="*/ 358 w 1571"/>
              <a:gd name="T1" fmla="*/ 59 h 1205"/>
              <a:gd name="T2" fmla="*/ 527 w 1571"/>
              <a:gd name="T3" fmla="*/ 0 h 1205"/>
              <a:gd name="T4" fmla="*/ 753 w 1571"/>
              <a:gd name="T5" fmla="*/ 26 h 1205"/>
              <a:gd name="T6" fmla="*/ 870 w 1571"/>
              <a:gd name="T7" fmla="*/ 106 h 1205"/>
              <a:gd name="T8" fmla="*/ 988 w 1571"/>
              <a:gd name="T9" fmla="*/ 245 h 1205"/>
              <a:gd name="T10" fmla="*/ 906 w 1571"/>
              <a:gd name="T11" fmla="*/ 334 h 1205"/>
              <a:gd name="T12" fmla="*/ 940 w 1571"/>
              <a:gd name="T13" fmla="*/ 413 h 1205"/>
              <a:gd name="T14" fmla="*/ 1043 w 1571"/>
              <a:gd name="T15" fmla="*/ 406 h 1205"/>
              <a:gd name="T16" fmla="*/ 1017 w 1571"/>
              <a:gd name="T17" fmla="*/ 456 h 1205"/>
              <a:gd name="T18" fmla="*/ 1132 w 1571"/>
              <a:gd name="T19" fmla="*/ 598 h 1205"/>
              <a:gd name="T20" fmla="*/ 1463 w 1571"/>
              <a:gd name="T21" fmla="*/ 713 h 1205"/>
              <a:gd name="T22" fmla="*/ 1571 w 1571"/>
              <a:gd name="T23" fmla="*/ 725 h 1205"/>
              <a:gd name="T24" fmla="*/ 1250 w 1571"/>
              <a:gd name="T25" fmla="*/ 1042 h 1205"/>
              <a:gd name="T26" fmla="*/ 938 w 1571"/>
              <a:gd name="T27" fmla="*/ 1147 h 1205"/>
              <a:gd name="T28" fmla="*/ 868 w 1571"/>
              <a:gd name="T29" fmla="*/ 1145 h 1205"/>
              <a:gd name="T30" fmla="*/ 806 w 1571"/>
              <a:gd name="T31" fmla="*/ 1116 h 1205"/>
              <a:gd name="T32" fmla="*/ 707 w 1571"/>
              <a:gd name="T33" fmla="*/ 1157 h 1205"/>
              <a:gd name="T34" fmla="*/ 693 w 1571"/>
              <a:gd name="T35" fmla="*/ 1205 h 1205"/>
              <a:gd name="T36" fmla="*/ 542 w 1571"/>
              <a:gd name="T37" fmla="*/ 1190 h 1205"/>
              <a:gd name="T38" fmla="*/ 429 w 1571"/>
              <a:gd name="T39" fmla="*/ 1094 h 1205"/>
              <a:gd name="T40" fmla="*/ 330 w 1571"/>
              <a:gd name="T41" fmla="*/ 1094 h 1205"/>
              <a:gd name="T42" fmla="*/ 297 w 1571"/>
              <a:gd name="T43" fmla="*/ 1058 h 1205"/>
              <a:gd name="T44" fmla="*/ 306 w 1571"/>
              <a:gd name="T45" fmla="*/ 1006 h 1205"/>
              <a:gd name="T46" fmla="*/ 268 w 1571"/>
              <a:gd name="T47" fmla="*/ 1008 h 1205"/>
              <a:gd name="T48" fmla="*/ 201 w 1571"/>
              <a:gd name="T49" fmla="*/ 874 h 1205"/>
              <a:gd name="T50" fmla="*/ 0 w 1571"/>
              <a:gd name="T51" fmla="*/ 725 h 1205"/>
              <a:gd name="T52" fmla="*/ 34 w 1571"/>
              <a:gd name="T53" fmla="*/ 670 h 1205"/>
              <a:gd name="T54" fmla="*/ 114 w 1571"/>
              <a:gd name="T55" fmla="*/ 670 h 1205"/>
              <a:gd name="T56" fmla="*/ 150 w 1571"/>
              <a:gd name="T57" fmla="*/ 439 h 1205"/>
              <a:gd name="T58" fmla="*/ 302 w 1571"/>
              <a:gd name="T59" fmla="*/ 197 h 1205"/>
              <a:gd name="T60" fmla="*/ 358 w 1571"/>
              <a:gd name="T61" fmla="*/ 59 h 1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71" h="1205">
                <a:moveTo>
                  <a:pt x="358" y="59"/>
                </a:moveTo>
                <a:lnTo>
                  <a:pt x="527" y="0"/>
                </a:lnTo>
                <a:lnTo>
                  <a:pt x="753" y="26"/>
                </a:lnTo>
                <a:lnTo>
                  <a:pt x="870" y="106"/>
                </a:lnTo>
                <a:lnTo>
                  <a:pt x="988" y="245"/>
                </a:lnTo>
                <a:lnTo>
                  <a:pt x="906" y="334"/>
                </a:lnTo>
                <a:lnTo>
                  <a:pt x="940" y="413"/>
                </a:lnTo>
                <a:lnTo>
                  <a:pt x="1043" y="406"/>
                </a:lnTo>
                <a:lnTo>
                  <a:pt x="1017" y="456"/>
                </a:lnTo>
                <a:lnTo>
                  <a:pt x="1132" y="598"/>
                </a:lnTo>
                <a:lnTo>
                  <a:pt x="1463" y="713"/>
                </a:lnTo>
                <a:lnTo>
                  <a:pt x="1571" y="725"/>
                </a:lnTo>
                <a:lnTo>
                  <a:pt x="1250" y="1042"/>
                </a:lnTo>
                <a:lnTo>
                  <a:pt x="938" y="1147"/>
                </a:lnTo>
                <a:lnTo>
                  <a:pt x="868" y="1145"/>
                </a:lnTo>
                <a:lnTo>
                  <a:pt x="806" y="1116"/>
                </a:lnTo>
                <a:lnTo>
                  <a:pt x="707" y="1157"/>
                </a:lnTo>
                <a:lnTo>
                  <a:pt x="693" y="1205"/>
                </a:lnTo>
                <a:lnTo>
                  <a:pt x="542" y="1190"/>
                </a:lnTo>
                <a:lnTo>
                  <a:pt x="429" y="1094"/>
                </a:lnTo>
                <a:lnTo>
                  <a:pt x="330" y="1094"/>
                </a:lnTo>
                <a:lnTo>
                  <a:pt x="297" y="1058"/>
                </a:lnTo>
                <a:lnTo>
                  <a:pt x="306" y="1006"/>
                </a:lnTo>
                <a:lnTo>
                  <a:pt x="268" y="1008"/>
                </a:lnTo>
                <a:lnTo>
                  <a:pt x="201" y="874"/>
                </a:lnTo>
                <a:lnTo>
                  <a:pt x="0" y="725"/>
                </a:lnTo>
                <a:lnTo>
                  <a:pt x="34" y="670"/>
                </a:lnTo>
                <a:lnTo>
                  <a:pt x="114" y="670"/>
                </a:lnTo>
                <a:lnTo>
                  <a:pt x="150" y="439"/>
                </a:lnTo>
                <a:lnTo>
                  <a:pt x="302" y="197"/>
                </a:lnTo>
                <a:lnTo>
                  <a:pt x="358" y="59"/>
                </a:lnTo>
                <a:close/>
              </a:path>
            </a:pathLst>
          </a:custGeom>
          <a:solidFill>
            <a:srgbClr val="0033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6" name="Oval 8"/>
          <p:cNvSpPr>
            <a:spLocks noChangeArrowheads="1"/>
          </p:cNvSpPr>
          <p:nvPr/>
        </p:nvSpPr>
        <p:spPr bwMode="auto">
          <a:xfrm>
            <a:off x="2738438" y="3227388"/>
            <a:ext cx="2020887" cy="1381125"/>
          </a:xfrm>
          <a:prstGeom prst="ellipse">
            <a:avLst/>
          </a:prstGeom>
          <a:solidFill>
            <a:srgbClr val="0000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埃提阿伯</a:t>
            </a:r>
          </a:p>
          <a:p>
            <a:pPr algn="ctr">
              <a:spcAft>
                <a:spcPct val="30000"/>
              </a:spcAft>
            </a:pPr>
            <a:r>
              <a:rPr lang="en-US" altLang="zh-TW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古實</a:t>
            </a:r>
            <a:r>
              <a:rPr lang="en-US" altLang="zh-TW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3209925" y="2035175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埃及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3297238" y="4822825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蘇丹</a:t>
            </a: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4652963" y="5680075"/>
            <a:ext cx="120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衣索比亞</a:t>
            </a:r>
          </a:p>
        </p:txBody>
      </p:sp>
      <p:sp>
        <p:nvSpPr>
          <p:cNvPr id="43024" name="Oval 16"/>
          <p:cNvSpPr>
            <a:spLocks noChangeArrowheads="1"/>
          </p:cNvSpPr>
          <p:nvPr/>
        </p:nvSpPr>
        <p:spPr bwMode="auto">
          <a:xfrm>
            <a:off x="4398963" y="1527175"/>
            <a:ext cx="88900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5" name="AutoShape 17"/>
          <p:cNvSpPr>
            <a:spLocks noChangeArrowheads="1"/>
          </p:cNvSpPr>
          <p:nvPr/>
        </p:nvSpPr>
        <p:spPr bwMode="auto">
          <a:xfrm>
            <a:off x="3479800" y="1074738"/>
            <a:ext cx="865188" cy="311150"/>
          </a:xfrm>
          <a:prstGeom prst="wedgeRectCallout">
            <a:avLst>
              <a:gd name="adj1" fmla="val 55505"/>
              <a:gd name="adj2" fmla="val 9949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7893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nimBg="1"/>
      <p:bldP spid="43014" grpId="0" animBg="1"/>
      <p:bldP spid="43015" grpId="0" animBg="1"/>
      <p:bldP spid="43016" grpId="0" animBg="1"/>
      <p:bldP spid="43017" grpId="0"/>
      <p:bldP spid="43018" grpId="0"/>
      <p:bldP spid="43019" grpId="0"/>
      <p:bldP spid="43024" grpId="0" animBg="1"/>
      <p:bldP spid="430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798535"/>
              </p:ext>
            </p:extLst>
          </p:nvPr>
        </p:nvGraphicFramePr>
        <p:xfrm>
          <a:off x="601756" y="107570"/>
          <a:ext cx="8085045" cy="6211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5015"/>
                <a:gridCol w="2695015"/>
                <a:gridCol w="2695015"/>
              </a:tblGrid>
              <a:tr h="639002"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/>
                        <a:t>腓利傳福音</a:t>
                      </a:r>
                      <a:endParaRPr lang="en-US" sz="3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</a:tr>
              <a:tr h="10004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相同點</a:t>
                      </a:r>
                      <a:endParaRPr lang="en-US" sz="2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拓荒 </a:t>
                      </a:r>
                      <a:r>
                        <a:rPr lang="en-US" altLang="zh-TW" sz="2400" dirty="0" smtClean="0"/>
                        <a:t>–</a:t>
                      </a:r>
                      <a:r>
                        <a:rPr lang="zh-TW" altLang="en-US" sz="2400" dirty="0" smtClean="0"/>
                        <a:t> 向外邦人傳福音</a:t>
                      </a:r>
                      <a:endParaRPr lang="en-US" altLang="zh-TW" sz="2400" dirty="0" smtClean="0"/>
                    </a:p>
                    <a:p>
                      <a:pPr algn="ctr"/>
                      <a:r>
                        <a:rPr lang="zh-TW" altLang="en-US" sz="2400" dirty="0" smtClean="0"/>
                        <a:t>信息 </a:t>
                      </a:r>
                      <a:r>
                        <a:rPr lang="en-US" altLang="zh-TW" sz="2400" dirty="0" smtClean="0"/>
                        <a:t>–</a:t>
                      </a:r>
                      <a:r>
                        <a:rPr lang="zh-TW" altLang="en-US" sz="2400" dirty="0" smtClean="0"/>
                        <a:t> 宣講基督 </a:t>
                      </a:r>
                      <a:r>
                        <a:rPr lang="en-US" altLang="zh-TW" sz="2400" dirty="0" smtClean="0"/>
                        <a:t>(8:5,</a:t>
                      </a:r>
                      <a:r>
                        <a:rPr lang="zh-TW" altLang="en-US" sz="2400" dirty="0" smtClean="0"/>
                        <a:t> </a:t>
                      </a:r>
                      <a:r>
                        <a:rPr lang="en-US" altLang="zh-TW" sz="2400" dirty="0" smtClean="0"/>
                        <a:t>35)</a:t>
                      </a:r>
                    </a:p>
                    <a:p>
                      <a:pPr algn="ctr"/>
                      <a:r>
                        <a:rPr lang="zh-TW" altLang="en-US" sz="2400" dirty="0" smtClean="0"/>
                        <a:t>回應 </a:t>
                      </a:r>
                      <a:r>
                        <a:rPr lang="en-US" altLang="zh-TW" sz="2400" dirty="0" smtClean="0"/>
                        <a:t>–</a:t>
                      </a:r>
                      <a:r>
                        <a:rPr lang="zh-TW" altLang="en-US" sz="2400" dirty="0" smtClean="0"/>
                        <a:t> 相信並受洗 </a:t>
                      </a:r>
                      <a:r>
                        <a:rPr lang="en-US" altLang="zh-TW" sz="2400" dirty="0" smtClean="0"/>
                        <a:t>(8:12,</a:t>
                      </a:r>
                      <a:r>
                        <a:rPr lang="zh-TW" altLang="en-US" sz="2400" dirty="0" smtClean="0"/>
                        <a:t> </a:t>
                      </a:r>
                      <a:r>
                        <a:rPr lang="en-US" altLang="zh-TW" sz="2400" dirty="0" smtClean="0"/>
                        <a:t>36-38)</a:t>
                      </a:r>
                    </a:p>
                    <a:p>
                      <a:pPr algn="ctr"/>
                      <a:r>
                        <a:rPr lang="zh-TW" altLang="en-US" sz="2400" dirty="0" smtClean="0"/>
                        <a:t>果效 </a:t>
                      </a:r>
                      <a:r>
                        <a:rPr lang="en-US" altLang="zh-TW" sz="2400" dirty="0" smtClean="0"/>
                        <a:t>-</a:t>
                      </a:r>
                      <a:r>
                        <a:rPr lang="zh-TW" altLang="en-US" sz="2400" dirty="0" smtClean="0"/>
                        <a:t> 歡喜 </a:t>
                      </a:r>
                      <a:r>
                        <a:rPr lang="en-US" altLang="zh-TW" sz="2400" dirty="0" smtClean="0"/>
                        <a:t>(8:8, 39)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</a:tr>
              <a:tr h="6390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對象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撒瑪利亞人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埃提阿伯人</a:t>
                      </a:r>
                      <a:endParaRPr lang="en-US" sz="2400" dirty="0"/>
                    </a:p>
                  </a:txBody>
                  <a:tcPr anchor="ctr"/>
                </a:tc>
              </a:tr>
              <a:tr h="6390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階級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普通百姓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宮廷大臣</a:t>
                      </a:r>
                      <a:endParaRPr lang="en-US" sz="2400" dirty="0"/>
                    </a:p>
                  </a:txBody>
                  <a:tcPr anchor="ctr"/>
                </a:tc>
              </a:tr>
              <a:tr h="6390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宗教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混合宗教</a:t>
                      </a:r>
                      <a:r>
                        <a:rPr lang="en-US" altLang="zh-TW" sz="2400" dirty="0" smtClean="0"/>
                        <a:t>,</a:t>
                      </a:r>
                      <a:r>
                        <a:rPr lang="zh-TW" altLang="en-US" sz="2400" dirty="0" smtClean="0"/>
                        <a:t>被邪術迷惑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用心追求真理</a:t>
                      </a:r>
                      <a:endParaRPr lang="en-US" sz="2400" dirty="0"/>
                    </a:p>
                  </a:txBody>
                  <a:tcPr anchor="ctr"/>
                </a:tc>
              </a:tr>
              <a:tr h="6390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形式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大型布道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個人布道</a:t>
                      </a:r>
                      <a:endParaRPr lang="en-US" sz="2400" dirty="0"/>
                    </a:p>
                  </a:txBody>
                  <a:tcPr anchor="ctr"/>
                </a:tc>
              </a:tr>
              <a:tr h="6390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神的特別引領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神的引領</a:t>
                      </a:r>
                      <a:endParaRPr lang="en-US" sz="2400" dirty="0"/>
                    </a:p>
                  </a:txBody>
                  <a:tcPr anchor="ctr"/>
                </a:tc>
              </a:tr>
              <a:tr h="6390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方式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/>
                        <a:t>神的話 </a:t>
                      </a:r>
                      <a:r>
                        <a:rPr lang="en-US" altLang="zh-TW" sz="2400" dirty="0" smtClean="0"/>
                        <a:t>+</a:t>
                      </a:r>
                      <a:r>
                        <a:rPr lang="zh-TW" altLang="en-US" sz="2400" dirty="0" smtClean="0"/>
                        <a:t> 神蹟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神的話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9307" y="6334780"/>
            <a:ext cx="8269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/>
              <a:t>人人都需要福音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傳福音的方式需要因對象而異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29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1365"/>
            <a:ext cx="7886700" cy="870883"/>
          </a:xfrm>
        </p:spPr>
        <p:txBody>
          <a:bodyPr/>
          <a:lstStyle/>
          <a:p>
            <a:r>
              <a:rPr lang="zh-TW" altLang="en-US" dirty="0" smtClean="0"/>
              <a:t>福音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32248"/>
            <a:ext cx="8031256" cy="526097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+mj-ea"/>
                <a:ea typeface="+mj-ea"/>
              </a:rPr>
              <a:t>聽見</a:t>
            </a:r>
            <a:endParaRPr lang="en-US" altLang="zh-TW" sz="2800" dirty="0" smtClean="0">
              <a:latin typeface="+mj-ea"/>
              <a:ea typeface="+mj-ea"/>
            </a:endParaRPr>
          </a:p>
          <a:p>
            <a:pPr lvl="1">
              <a:lnSpc>
                <a:spcPct val="120000"/>
              </a:lnSpc>
            </a:pPr>
            <a:r>
              <a:rPr lang="zh-TW" altLang="en-US" sz="2800" dirty="0" smtClean="0">
                <a:latin typeface="+mj-ea"/>
                <a:ea typeface="+mj-ea"/>
              </a:rPr>
              <a:t>宣講基督</a:t>
            </a:r>
            <a:endParaRPr lang="en-US" altLang="zh-TW" sz="2800" dirty="0" smtClean="0">
              <a:latin typeface="+mj-ea"/>
              <a:ea typeface="+mj-ea"/>
            </a:endParaRPr>
          </a:p>
          <a:p>
            <a:pPr lvl="1">
              <a:lnSpc>
                <a:spcPct val="120000"/>
              </a:lnSpc>
            </a:pPr>
            <a:r>
              <a:rPr lang="zh-TW" altLang="en-US" sz="2800" dirty="0"/>
              <a:t>基督乃是福音的內容與中心，沒有基督就沒有福音。</a:t>
            </a:r>
            <a:endParaRPr lang="en-US" altLang="zh-TW" sz="2800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+mj-ea"/>
                <a:ea typeface="+mj-ea"/>
              </a:rPr>
              <a:t>看見</a:t>
            </a:r>
            <a:endParaRPr lang="en-US" altLang="zh-TW" sz="2800" dirty="0" smtClean="0">
              <a:latin typeface="+mj-ea"/>
              <a:ea typeface="+mj-ea"/>
            </a:endParaRPr>
          </a:p>
          <a:p>
            <a:pPr lvl="1">
              <a:lnSpc>
                <a:spcPct val="120000"/>
              </a:lnSpc>
            </a:pPr>
            <a:r>
              <a:rPr lang="zh-TW" altLang="en-US" sz="2800" dirty="0" smtClean="0">
                <a:latin typeface="+mj-ea"/>
                <a:ea typeface="+mj-ea"/>
              </a:rPr>
              <a:t>所行的神蹟</a:t>
            </a:r>
            <a:endParaRPr lang="en-US" altLang="zh-TW" sz="2800" dirty="0" smtClean="0">
              <a:latin typeface="+mj-ea"/>
              <a:ea typeface="+mj-ea"/>
            </a:endParaRPr>
          </a:p>
          <a:p>
            <a:pPr lvl="2">
              <a:lnSpc>
                <a:spcPct val="120000"/>
              </a:lnSpc>
            </a:pPr>
            <a:r>
              <a:rPr lang="zh-TW" altLang="en-US" sz="2000" dirty="0" smtClean="0"/>
              <a:t>心</a:t>
            </a:r>
            <a:r>
              <a:rPr lang="zh-TW" altLang="en-US" sz="2000" dirty="0"/>
              <a:t>靈上的醫治</a:t>
            </a:r>
            <a:r>
              <a:rPr lang="en-US" altLang="zh-TW" sz="2000" dirty="0" smtClean="0"/>
              <a:t>―</a:t>
            </a:r>
            <a:r>
              <a:rPr lang="zh-TW" altLang="en-US" sz="2000" dirty="0" smtClean="0"/>
              <a:t>趕</a:t>
            </a:r>
            <a:r>
              <a:rPr lang="zh-TW" altLang="en-US" sz="2000" dirty="0"/>
              <a:t>逐污</a:t>
            </a:r>
            <a:r>
              <a:rPr lang="zh-TW" altLang="en-US" sz="2000" dirty="0" smtClean="0"/>
              <a:t>鬼</a:t>
            </a:r>
            <a:endParaRPr lang="en-US" altLang="zh-TW" sz="2000" dirty="0" smtClean="0"/>
          </a:p>
          <a:p>
            <a:pPr lvl="2">
              <a:lnSpc>
                <a:spcPct val="120000"/>
              </a:lnSpc>
            </a:pPr>
            <a:r>
              <a:rPr lang="zh-TW" altLang="en-US" sz="2000" dirty="0" smtClean="0"/>
              <a:t>身</a:t>
            </a:r>
            <a:r>
              <a:rPr lang="zh-TW" altLang="en-US" sz="2000" dirty="0"/>
              <a:t>體上的醫治</a:t>
            </a:r>
            <a:r>
              <a:rPr lang="en-US" altLang="zh-TW" sz="2000" dirty="0" smtClean="0"/>
              <a:t>―</a:t>
            </a:r>
            <a:r>
              <a:rPr lang="zh-TW" altLang="en-US" sz="2000" dirty="0" smtClean="0"/>
              <a:t>解</a:t>
            </a:r>
            <a:r>
              <a:rPr lang="zh-TW" altLang="en-US" sz="2000" dirty="0"/>
              <a:t>除病</a:t>
            </a:r>
            <a:r>
              <a:rPr lang="zh-TW" altLang="en-US" sz="2000" dirty="0" smtClean="0"/>
              <a:t>痛</a:t>
            </a:r>
            <a:endParaRPr lang="en-US" altLang="zh-TW" sz="20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+mj-ea"/>
                <a:ea typeface="+mj-ea"/>
              </a:rPr>
              <a:t>同心合意的聽從他的話</a:t>
            </a:r>
            <a:r>
              <a:rPr lang="en-US" altLang="zh-TW" sz="2800" dirty="0" smtClean="0">
                <a:latin typeface="+mj-ea"/>
                <a:ea typeface="+mj-ea"/>
              </a:rPr>
              <a:t>, </a:t>
            </a:r>
            <a:r>
              <a:rPr lang="zh-TW" altLang="en-US" sz="2800" dirty="0" smtClean="0"/>
              <a:t>信了腓利所傳神國的福音和耶穌基督的名，連男帶女就受了洗。大</a:t>
            </a:r>
            <a:r>
              <a:rPr lang="zh-TW" altLang="en-US" sz="2800" dirty="0"/>
              <a:t>有歡</a:t>
            </a:r>
            <a:r>
              <a:rPr lang="zh-TW" altLang="en-US" sz="2800" dirty="0" smtClean="0"/>
              <a:t>喜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240278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242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傳福音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242" y="965012"/>
            <a:ext cx="8219515" cy="526097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>
                <a:latin typeface="+mj-ea"/>
                <a:ea typeface="+mj-ea"/>
              </a:rPr>
              <a:t>榮耀</a:t>
            </a:r>
            <a:r>
              <a:rPr lang="zh-TW" altLang="en-US" sz="2800" dirty="0" smtClean="0">
                <a:latin typeface="+mj-ea"/>
                <a:ea typeface="+mj-ea"/>
              </a:rPr>
              <a:t>神 </a:t>
            </a:r>
            <a:r>
              <a:rPr lang="en-US" altLang="zh-TW" sz="2800" dirty="0" smtClean="0">
                <a:latin typeface="+mj-ea"/>
                <a:ea typeface="+mj-ea"/>
              </a:rPr>
              <a:t>–</a:t>
            </a:r>
            <a:r>
              <a:rPr lang="zh-TW" altLang="en-US" sz="2800" dirty="0" smtClean="0">
                <a:latin typeface="+mj-ea"/>
                <a:ea typeface="+mj-ea"/>
              </a:rPr>
              <a:t> 基督是福音的中心</a:t>
            </a:r>
            <a:endParaRPr lang="en-US" altLang="zh-TW" sz="2800" dirty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+mj-ea"/>
                <a:ea typeface="+mj-ea"/>
              </a:rPr>
              <a:t>造</a:t>
            </a:r>
            <a:r>
              <a:rPr lang="zh-TW" altLang="en-US" sz="2800" dirty="0">
                <a:latin typeface="+mj-ea"/>
                <a:ea typeface="+mj-ea"/>
              </a:rPr>
              <a:t>就人</a:t>
            </a:r>
            <a:endParaRPr lang="en-US" altLang="zh-TW" sz="2800" dirty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>
                <a:latin typeface="+mj-ea"/>
              </a:rPr>
              <a:t>聖靈的同</a:t>
            </a:r>
            <a:r>
              <a:rPr lang="zh-TW" altLang="en-US" sz="2800" dirty="0" smtClean="0">
                <a:latin typeface="+mj-ea"/>
              </a:rPr>
              <a:t>在</a:t>
            </a:r>
            <a:endParaRPr lang="en-US" altLang="zh-TW" sz="2800" dirty="0" smtClean="0">
              <a:latin typeface="+mj-ea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+mj-ea"/>
              </a:rPr>
              <a:t>講與行</a:t>
            </a:r>
            <a:endParaRPr lang="en-US" altLang="zh-TW" sz="2800" dirty="0" smtClean="0">
              <a:latin typeface="+mj-ea"/>
            </a:endParaRPr>
          </a:p>
          <a:p>
            <a:pPr lvl="1">
              <a:lnSpc>
                <a:spcPct val="120000"/>
              </a:lnSpc>
            </a:pPr>
            <a:r>
              <a:rPr lang="zh-TW" altLang="en-US" sz="2400" dirty="0"/>
              <a:t>腓一</a:t>
            </a:r>
            <a:r>
              <a:rPr lang="en-US" altLang="zh-TW" sz="2400" dirty="0"/>
              <a:t>27</a:t>
            </a:r>
            <a:r>
              <a:rPr lang="zh-TW" altLang="en-US" sz="2400" dirty="0"/>
              <a:t> 只要你們</a:t>
            </a:r>
            <a:r>
              <a:rPr lang="zh-TW" altLang="en-US" sz="2400" dirty="0">
                <a:solidFill>
                  <a:srgbClr val="0000CC"/>
                </a:solidFill>
              </a:rPr>
              <a:t>行事為人與基督的福音相稱</a:t>
            </a:r>
            <a:r>
              <a:rPr lang="zh-TW" altLang="en-US" sz="2400" dirty="0"/>
              <a:t>，叫我或來見你們，或不在你們那裡， 可以聽見你們的景況，知道你們同有一個心志，站立得穩，為所信的福音齊心努力。</a:t>
            </a:r>
            <a:endParaRPr lang="en-US" sz="2400" dirty="0">
              <a:latin typeface="+mj-ea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+mj-ea"/>
                <a:ea typeface="+mj-ea"/>
              </a:rPr>
              <a:t>真</a:t>
            </a:r>
            <a:r>
              <a:rPr lang="zh-TW" altLang="en-US" sz="2800" dirty="0">
                <a:latin typeface="+mj-ea"/>
                <a:ea typeface="+mj-ea"/>
              </a:rPr>
              <a:t>正福音的果效，是給人們帶</a:t>
            </a:r>
            <a:r>
              <a:rPr lang="zh-TW" altLang="en-US" sz="2800" dirty="0" smtClean="0">
                <a:latin typeface="+mj-ea"/>
                <a:ea typeface="+mj-ea"/>
              </a:rPr>
              <a:t>來盼望和喜</a:t>
            </a:r>
            <a:r>
              <a:rPr lang="zh-TW" altLang="en-US" sz="2800" dirty="0">
                <a:latin typeface="+mj-ea"/>
                <a:ea typeface="+mj-ea"/>
              </a:rPr>
              <a:t>樂。</a:t>
            </a:r>
          </a:p>
          <a:p>
            <a:pPr lvl="1">
              <a:lnSpc>
                <a:spcPct val="120000"/>
              </a:lnSpc>
            </a:pPr>
            <a:r>
              <a:rPr lang="zh-TW" altLang="en-US" sz="2400" dirty="0" smtClean="0">
                <a:latin typeface="+mj-ea"/>
                <a:ea typeface="+mj-ea"/>
              </a:rPr>
              <a:t>傳</a:t>
            </a:r>
            <a:r>
              <a:rPr lang="zh-TW" altLang="en-US" sz="2400" dirty="0">
                <a:latin typeface="+mj-ea"/>
                <a:ea typeface="+mj-ea"/>
              </a:rPr>
              <a:t>福音，若只告訴人消極方面的定罪，而沒有指引人積極方面的道路，便成了傳</a:t>
            </a:r>
            <a:r>
              <a:rPr lang="en-US" altLang="zh-TW" sz="2400" dirty="0">
                <a:latin typeface="+mj-ea"/>
                <a:ea typeface="+mj-ea"/>
              </a:rPr>
              <a:t>『</a:t>
            </a:r>
            <a:r>
              <a:rPr lang="zh-TW" altLang="en-US" sz="2400" dirty="0">
                <a:latin typeface="+mj-ea"/>
                <a:ea typeface="+mj-ea"/>
              </a:rPr>
              <a:t>禍音</a:t>
            </a:r>
            <a:r>
              <a:rPr lang="en-US" altLang="zh-TW" sz="2400" dirty="0">
                <a:latin typeface="+mj-ea"/>
                <a:ea typeface="+mj-ea"/>
              </a:rPr>
              <a:t>』</a:t>
            </a:r>
            <a:r>
              <a:rPr lang="zh-TW" altLang="en-US" sz="2400" dirty="0">
                <a:latin typeface="+mj-ea"/>
                <a:ea typeface="+mj-ea"/>
              </a:rPr>
              <a:t>，而不是傳</a:t>
            </a:r>
            <a:r>
              <a:rPr lang="en-US" altLang="zh-TW" sz="2400" dirty="0">
                <a:latin typeface="+mj-ea"/>
                <a:ea typeface="+mj-ea"/>
              </a:rPr>
              <a:t>『</a:t>
            </a:r>
            <a:r>
              <a:rPr lang="zh-TW" altLang="en-US" sz="2400" dirty="0">
                <a:latin typeface="+mj-ea"/>
                <a:ea typeface="+mj-ea"/>
              </a:rPr>
              <a:t>福音</a:t>
            </a:r>
            <a:r>
              <a:rPr lang="en-US" altLang="zh-TW" sz="2400" dirty="0">
                <a:latin typeface="+mj-ea"/>
                <a:ea typeface="+mj-ea"/>
              </a:rPr>
              <a:t>』</a:t>
            </a:r>
            <a:r>
              <a:rPr lang="zh-TW" altLang="en-US" sz="2400" dirty="0">
                <a:latin typeface="+mj-ea"/>
                <a:ea typeface="+mj-ea"/>
              </a:rPr>
              <a:t>；如此的傳講，只能帶給人們憂苦，而非喜樂</a:t>
            </a:r>
            <a:r>
              <a:rPr lang="zh-TW" altLang="en-US" sz="2400" dirty="0" smtClean="0">
                <a:latin typeface="+mj-ea"/>
                <a:ea typeface="+mj-ea"/>
              </a:rPr>
              <a:t>。</a:t>
            </a:r>
            <a:endParaRPr lang="en-US" altLang="zh-TW" sz="24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897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/>
              <a:t>埃提阿伯</a:t>
            </a:r>
            <a:r>
              <a:rPr lang="zh-TW" altLang="en-US" sz="3600" dirty="0" smtClean="0"/>
              <a:t>人的態度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31 </a:t>
            </a:r>
            <a:r>
              <a:rPr lang="zh-TW" altLang="en-US" sz="2800" dirty="0"/>
              <a:t>他 說 ： 沒 有 人 指 教 我 ， 怎 能 明 白 呢 ？ 於 是 請 腓 利 上 車 ， 與 他 同 坐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36 </a:t>
            </a:r>
            <a:r>
              <a:rPr lang="zh-TW" altLang="en-US" sz="2800" dirty="0"/>
              <a:t>二 人 正 往 前 走 ， 到 了 有 水 的 地 方 ， 太 監 說 ： 看 哪 ， 這 裡 有 水 ， 我 受 洗 有 甚 麼 妨 礙 呢 ？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26141" y="5653743"/>
            <a:ext cx="749001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FF"/>
                </a:solidFill>
              </a:rPr>
              <a:t>求主賜給我們一顆謙卑受教的心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10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聖靈的帶領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7712" y="1233954"/>
            <a:ext cx="3886200" cy="435133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b="1" baseline="30000" dirty="0"/>
              <a:t>26 </a:t>
            </a:r>
            <a:r>
              <a:rPr lang="zh-TW" altLang="en-US" sz="2400" dirty="0"/>
              <a:t>有 </a:t>
            </a:r>
            <a:r>
              <a:rPr lang="zh-TW" altLang="en-US" sz="2400" dirty="0">
                <a:solidFill>
                  <a:srgbClr val="0000FF"/>
                </a:solidFill>
              </a:rPr>
              <a:t>主 的 一 個 使 者 對 腓 利 說 </a:t>
            </a:r>
            <a:r>
              <a:rPr lang="zh-TW" altLang="en-US" sz="2400" dirty="0"/>
              <a:t>： 起 來 ！ 向 南 走 ， 往 那 從 耶 路 撒 冷 下 迦 薩 的 路 上 去 。 那 路 是 曠 野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buNone/>
            </a:pPr>
            <a:endParaRPr lang="en-US" altLang="zh-TW" sz="2400" b="1" baseline="30000" dirty="0" smtClean="0"/>
          </a:p>
          <a:p>
            <a:pPr marL="0" indent="0">
              <a:buNone/>
            </a:pPr>
            <a:endParaRPr lang="en-US" altLang="zh-TW" sz="2400" b="1" baseline="30000" dirty="0"/>
          </a:p>
          <a:p>
            <a:pPr marL="0" indent="0">
              <a:buNone/>
            </a:pPr>
            <a:endParaRPr lang="en-US" altLang="zh-TW" sz="2400" b="1" baseline="30000" dirty="0" smtClean="0"/>
          </a:p>
          <a:p>
            <a:pPr marL="0" indent="0">
              <a:buNone/>
            </a:pPr>
            <a:endParaRPr lang="en-US" altLang="zh-TW" sz="2400" b="1" baseline="30000" dirty="0" smtClean="0"/>
          </a:p>
          <a:p>
            <a:pPr marL="0" indent="0">
              <a:buNone/>
            </a:pPr>
            <a:r>
              <a:rPr lang="en-US" altLang="zh-TW" sz="2400" b="1" baseline="30000" dirty="0" smtClean="0"/>
              <a:t>29</a:t>
            </a:r>
            <a:r>
              <a:rPr lang="en-US" altLang="zh-TW" sz="2400" b="1" baseline="30000" dirty="0"/>
              <a:t> </a:t>
            </a:r>
            <a:r>
              <a:rPr lang="zh-TW" altLang="en-US" sz="2400" dirty="0">
                <a:solidFill>
                  <a:srgbClr val="0000FF"/>
                </a:solidFill>
              </a:rPr>
              <a:t>聖 靈 對 腓 利 說 </a:t>
            </a:r>
            <a:r>
              <a:rPr lang="zh-TW" altLang="en-US" sz="2400" dirty="0"/>
              <a:t>： 你 去 ！ 貼 近 那 車 走 </a:t>
            </a:r>
            <a:r>
              <a:rPr lang="zh-TW" altLang="en-US" sz="2400" dirty="0" smtClean="0"/>
              <a:t>。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33954"/>
            <a:ext cx="3997138" cy="43513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altLang="zh-TW" sz="2400" b="1" baseline="30000" dirty="0"/>
              <a:t>27 </a:t>
            </a:r>
            <a:r>
              <a:rPr lang="zh-TW" altLang="en-US" sz="2400" dirty="0"/>
              <a:t>腓 利 </a:t>
            </a:r>
            <a:r>
              <a:rPr lang="zh-TW" altLang="en-US" sz="2400" dirty="0">
                <a:solidFill>
                  <a:srgbClr val="0000FF"/>
                </a:solidFill>
              </a:rPr>
              <a:t>就 起 身 去 </a:t>
            </a:r>
            <a:r>
              <a:rPr lang="zh-TW" altLang="en-US" sz="2400" dirty="0"/>
              <a:t>了 ， 不 料 ， 有 一 個 埃 提 阿 伯 </a:t>
            </a:r>
            <a:r>
              <a:rPr lang="zh-TW" altLang="en-US" sz="2400" dirty="0" smtClean="0"/>
              <a:t>人 </a:t>
            </a:r>
            <a:r>
              <a:rPr lang="zh-TW" altLang="en-US" sz="2400" dirty="0"/>
              <a:t>， 是 個 有 大 權 的 太 監 ， 在 埃 提 阿 伯 女 王 干 大 基 的 手 下 總 管 銀 庫 ， 他 上 耶 路 撒 冷 禮 拜 去 了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 smtClean="0"/>
              <a:t>28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現 在 回 來 ， 在 車 上 坐 著 ， 念 先 知 以 賽 亞 的 書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en-US" altLang="zh-TW" sz="2400" b="1" baseline="30000" dirty="0"/>
              <a:t>30 </a:t>
            </a:r>
            <a:r>
              <a:rPr lang="zh-TW" altLang="en-US" sz="2400" dirty="0"/>
              <a:t>腓 利 </a:t>
            </a:r>
            <a:r>
              <a:rPr lang="zh-TW" altLang="en-US" sz="2400" dirty="0">
                <a:solidFill>
                  <a:srgbClr val="0000FF"/>
                </a:solidFill>
              </a:rPr>
              <a:t>就 跑 到 </a:t>
            </a:r>
            <a:r>
              <a:rPr lang="zh-TW" altLang="en-US" sz="2400" dirty="0"/>
              <a:t>太 監 那 裡 ， 聽 見 他 念 先 知 以 賽 亞 的 書 </a:t>
            </a:r>
            <a:r>
              <a:rPr lang="zh-TW" altLang="en-US" sz="2400" dirty="0" smtClean="0"/>
              <a:t>，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76518" y="5733209"/>
            <a:ext cx="8310282" cy="830997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en-US" altLang="zh-TW" sz="2400" b="1" baseline="30000" dirty="0"/>
              <a:t>39 </a:t>
            </a:r>
            <a:r>
              <a:rPr lang="zh-TW" altLang="en-US" sz="2400" dirty="0"/>
              <a:t>從 水 裡 上 來 ， </a:t>
            </a:r>
            <a:r>
              <a:rPr lang="zh-TW" altLang="en-US" sz="2400" dirty="0">
                <a:solidFill>
                  <a:srgbClr val="0000FF"/>
                </a:solidFill>
              </a:rPr>
              <a:t>主 的 靈</a:t>
            </a:r>
            <a:r>
              <a:rPr lang="zh-TW" altLang="en-US" sz="2400" dirty="0"/>
              <a:t> 把 腓 利 提 了 去 ， 太 監 也 不 再 見 他 了 ， 就 歡 歡 喜 喜 的 走 路 。</a:t>
            </a:r>
          </a:p>
        </p:txBody>
      </p:sp>
    </p:spTree>
    <p:extLst>
      <p:ext uri="{BB962C8B-B14F-4D97-AF65-F5344CB8AC3E}">
        <p14:creationId xmlns:p14="http://schemas.microsoft.com/office/powerpoint/2010/main" val="245020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掃羅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5563"/>
            <a:ext cx="788670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sz="2400" b="1" baseline="30000" dirty="0" smtClean="0"/>
              <a:t>7:58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把 他 推 到 城 外 ， 用 石 頭 打 他 。 作 見 證 的 人 把 衣 裳 放 在 一 個 </a:t>
            </a:r>
            <a:r>
              <a:rPr lang="zh-TW" altLang="en-US" sz="2400" dirty="0">
                <a:solidFill>
                  <a:srgbClr val="FF0000"/>
                </a:solidFill>
              </a:rPr>
              <a:t>少 年 人 </a:t>
            </a:r>
            <a:r>
              <a:rPr lang="zh-TW" altLang="en-US" sz="2400" dirty="0"/>
              <a:t>名 叫 掃 羅 的 腳 前 。</a:t>
            </a:r>
          </a:p>
          <a:p>
            <a:pPr>
              <a:lnSpc>
                <a:spcPct val="100000"/>
              </a:lnSpc>
            </a:pPr>
            <a:r>
              <a:rPr lang="en-US" altLang="zh-TW" sz="2400" b="1" baseline="30000" dirty="0"/>
              <a:t>59 </a:t>
            </a:r>
            <a:r>
              <a:rPr lang="zh-TW" altLang="en-US" sz="2400" dirty="0"/>
              <a:t>他 們 正 用 石 頭 打 的 時 候 ， 司 提 反 呼 籲 主 說 ： 求 主 耶 穌 接 收 我 的 靈 魂 ！</a:t>
            </a:r>
          </a:p>
          <a:p>
            <a:pPr>
              <a:lnSpc>
                <a:spcPct val="100000"/>
              </a:lnSpc>
            </a:pPr>
            <a:r>
              <a:rPr lang="en-US" altLang="zh-TW" sz="2400" b="1" baseline="30000" dirty="0"/>
              <a:t>60 </a:t>
            </a:r>
            <a:r>
              <a:rPr lang="zh-TW" altLang="en-US" sz="2400" dirty="0"/>
              <a:t>又 跪 下 大 聲 喊 著 說 ： 主 阿 ， 不 要 將 這 罪 歸 於 他 們 ！ 說 了 這 話 ， 就 睡 了 。 </a:t>
            </a:r>
            <a:r>
              <a:rPr lang="zh-TW" altLang="en-US" sz="2400" dirty="0">
                <a:solidFill>
                  <a:srgbClr val="FF0000"/>
                </a:solidFill>
              </a:rPr>
              <a:t>掃 羅 也 喜 悅 他 被 害 。</a:t>
            </a:r>
          </a:p>
          <a:p>
            <a:pPr>
              <a:lnSpc>
                <a:spcPct val="100000"/>
              </a:lnSpc>
            </a:pPr>
            <a:r>
              <a:rPr lang="en-US" altLang="zh-TW" sz="2400" b="1" baseline="30000" dirty="0" smtClean="0"/>
              <a:t>8:3</a:t>
            </a:r>
            <a:r>
              <a:rPr lang="en-US" altLang="zh-TW" sz="2400" b="1" baseline="30000" dirty="0"/>
              <a:t> </a:t>
            </a:r>
            <a:r>
              <a:rPr lang="zh-TW" altLang="en-US" sz="2400" dirty="0">
                <a:solidFill>
                  <a:srgbClr val="FF0000"/>
                </a:solidFill>
              </a:rPr>
              <a:t>掃 羅 卻 殘 害 教 會 </a:t>
            </a:r>
            <a:r>
              <a:rPr lang="zh-TW" altLang="en-US" sz="2400" dirty="0"/>
              <a:t>， 進 各 人 的 家 ， 拉 著 男 女 下 在 監 裡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>
              <a:lnSpc>
                <a:spcPct val="100000"/>
              </a:lnSpc>
            </a:pPr>
            <a:r>
              <a:rPr lang="en-US" altLang="zh-TW" sz="2400" b="1" baseline="30000" dirty="0" smtClean="0"/>
              <a:t>9:1</a:t>
            </a:r>
            <a:r>
              <a:rPr lang="en-US" altLang="zh-TW" sz="2400" b="1" baseline="30000" dirty="0"/>
              <a:t> </a:t>
            </a:r>
            <a:r>
              <a:rPr lang="en-US" altLang="zh-TW" sz="2400" b="1" dirty="0"/>
              <a:t> </a:t>
            </a:r>
            <a:r>
              <a:rPr lang="zh-TW" altLang="en-US" sz="2400" dirty="0">
                <a:solidFill>
                  <a:srgbClr val="FF0000"/>
                </a:solidFill>
              </a:rPr>
              <a:t>掃 羅 仍 然 向 主 的 門 徒 口 吐 威 嚇 兇 殺 的 話</a:t>
            </a:r>
            <a:r>
              <a:rPr lang="zh-TW" altLang="en-US" sz="2400" dirty="0"/>
              <a:t> ， 去 見 大 祭 司 ，</a:t>
            </a:r>
          </a:p>
          <a:p>
            <a:pPr>
              <a:lnSpc>
                <a:spcPct val="100000"/>
              </a:lnSpc>
            </a:pPr>
            <a:r>
              <a:rPr lang="en-US" altLang="zh-TW" sz="2400" b="1" baseline="30000" dirty="0"/>
              <a:t>2 </a:t>
            </a:r>
            <a:r>
              <a:rPr lang="zh-TW" altLang="en-US" sz="2400" dirty="0"/>
              <a:t>求 文 書 給 大 馬 色 的 各 會 堂 ， 若 是 找 著 信 奉 這 道 的 人 ， 無 論 男 女 ， 都 准 他 捆 綁 帶 到 耶 路 撒 冷 。</a:t>
            </a:r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928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935914" cy="6858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070847" y="1690689"/>
            <a:ext cx="510989" cy="4742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37648" y="4626630"/>
            <a:ext cx="510989" cy="4742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39788" y="6033948"/>
            <a:ext cx="510989" cy="4742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247" y="1"/>
            <a:ext cx="4271753" cy="317350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885694" y="3213848"/>
            <a:ext cx="407004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/>
              <a:t>保羅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掃羅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的出生</a:t>
            </a:r>
            <a:endParaRPr lang="en-US" altLang="zh-TW" sz="2800" dirty="0" smtClean="0"/>
          </a:p>
          <a:p>
            <a:endParaRPr lang="en-US" altLang="zh-TW" sz="2400" dirty="0" smtClean="0"/>
          </a:p>
          <a:p>
            <a:r>
              <a:rPr lang="en-US" altLang="zh-TW" sz="2400" b="1" baseline="30000" dirty="0" smtClean="0"/>
              <a:t>21:39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保 羅 說 ： 我 本 是 猶 太 人 ， 生 在 基 利 家 的 大 數 ， 並 不 是 無 名 小 城 的 人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endParaRPr lang="en-US" altLang="zh-TW" sz="1200" dirty="0"/>
          </a:p>
          <a:p>
            <a:r>
              <a:rPr lang="en-US" altLang="en-US" sz="2400" dirty="0" err="1">
                <a:latin typeface="+mn-ea"/>
              </a:rPr>
              <a:t>大數城是羅馬行省基利家的首府，是當時的一個商業學</a:t>
            </a:r>
            <a:r>
              <a:rPr lang="zh-TW" altLang="en-US" sz="2400" dirty="0">
                <a:latin typeface="+mn-ea"/>
              </a:rPr>
              <a:t>術中心，崇尚希臘文化思想</a:t>
            </a:r>
            <a:r>
              <a:rPr lang="zh-TW" altLang="en-US" sz="2400" dirty="0" smtClean="0">
                <a:latin typeface="+mn-ea"/>
              </a:rPr>
              <a:t>。今土耳其境內</a:t>
            </a:r>
            <a:r>
              <a:rPr lang="zh-TW" altLang="en-US" sz="2400" dirty="0">
                <a:latin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033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203" y="0"/>
            <a:ext cx="7886700" cy="1325563"/>
          </a:xfrm>
        </p:spPr>
        <p:txBody>
          <a:bodyPr/>
          <a:lstStyle/>
          <a:p>
            <a:r>
              <a:rPr lang="zh-TW" altLang="en-US" sz="3600" dirty="0" smtClean="0"/>
              <a:t>掃羅</a:t>
            </a:r>
            <a:r>
              <a:rPr lang="en-US" altLang="zh-TW" sz="3600" dirty="0" smtClean="0"/>
              <a:t>/</a:t>
            </a:r>
            <a:r>
              <a:rPr lang="zh-TW" altLang="en-US" dirty="0" smtClean="0"/>
              <a:t>保羅的名字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498" y="1005354"/>
            <a:ext cx="8273302" cy="56643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13:9 </a:t>
            </a:r>
            <a:r>
              <a:rPr lang="zh-TW" altLang="en-US" sz="2400" dirty="0"/>
              <a:t>掃 羅 又 名 保 </a:t>
            </a:r>
            <a:r>
              <a:rPr lang="zh-TW" altLang="en-US" sz="2400" dirty="0" smtClean="0"/>
              <a:t>羅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掃羅</a:t>
            </a:r>
            <a:r>
              <a:rPr lang="zh-TW" altLang="en-US" sz="2400" dirty="0" smtClean="0">
                <a:latin typeface="+mn-ea"/>
              </a:rPr>
              <a:t>：</a:t>
            </a:r>
            <a:r>
              <a:rPr lang="zh-TW" altLang="en-US" sz="2400" dirty="0">
                <a:latin typeface="+mn-ea"/>
              </a:rPr>
              <a:t>原義是要求、祈求，是個希伯來文名，可能是源自於</a:t>
            </a:r>
            <a:r>
              <a:rPr lang="zh-TW" altLang="en-US" sz="2400" dirty="0">
                <a:latin typeface="+mn-ea"/>
                <a:hlinkClick r:id="rId2" tooltip="便雅悯"/>
              </a:rPr>
              <a:t>便雅憫</a:t>
            </a:r>
            <a:r>
              <a:rPr lang="zh-TW" altLang="en-US" sz="2400" dirty="0">
                <a:latin typeface="+mn-ea"/>
              </a:rPr>
              <a:t>支派的先祖，第一個以色列王，</a:t>
            </a:r>
            <a:r>
              <a:rPr lang="zh-TW" altLang="en-US" sz="2400" dirty="0">
                <a:latin typeface="+mn-ea"/>
                <a:hlinkClick r:id="rId3" tooltip="掃羅王"/>
              </a:rPr>
              <a:t>掃羅王</a:t>
            </a:r>
            <a:r>
              <a:rPr lang="zh-TW" altLang="en-US" sz="2400" dirty="0">
                <a:latin typeface="+mn-ea"/>
              </a:rPr>
              <a:t>。因家鄉為</a:t>
            </a:r>
            <a:r>
              <a:rPr lang="zh-TW" altLang="en-US" sz="2400" dirty="0">
                <a:latin typeface="+mn-ea"/>
                <a:hlinkClick r:id="rId4" tooltip="大數"/>
              </a:rPr>
              <a:t>大數</a:t>
            </a:r>
            <a:r>
              <a:rPr lang="zh-TW" altLang="en-US" sz="2400" dirty="0">
                <a:latin typeface="+mn-ea"/>
              </a:rPr>
              <a:t>，所以根據當時的習俗也被稱為大數的掃</a:t>
            </a:r>
            <a:r>
              <a:rPr lang="zh-TW" altLang="en-US" sz="2400" dirty="0" smtClean="0">
                <a:latin typeface="+mn-ea"/>
              </a:rPr>
              <a:t>羅</a:t>
            </a:r>
            <a:r>
              <a:rPr lang="zh-TW" altLang="en-US" sz="2400" dirty="0">
                <a:latin typeface="+mn-ea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TW" altLang="en-US" sz="2400" dirty="0">
                <a:latin typeface="+mn-ea"/>
                <a:hlinkClick r:id="rId5" tooltip="保羅"/>
              </a:rPr>
              <a:t>保羅</a:t>
            </a:r>
            <a:r>
              <a:rPr lang="en-US" altLang="zh-TW" sz="2400" dirty="0">
                <a:latin typeface="+mn-ea"/>
              </a:rPr>
              <a:t>:</a:t>
            </a:r>
            <a:r>
              <a:rPr lang="zh-TW" altLang="en-US" sz="2400" dirty="0">
                <a:latin typeface="+mn-ea"/>
              </a:rPr>
              <a:t> 拉丁文名字</a:t>
            </a:r>
            <a:r>
              <a:rPr lang="zh-TW" altLang="en-US" sz="2400" dirty="0" smtClean="0">
                <a:latin typeface="+mn-ea"/>
              </a:rPr>
              <a:t>。</a:t>
            </a:r>
            <a:r>
              <a:rPr lang="zh-TW" altLang="en-US" sz="2400" dirty="0">
                <a:latin typeface="+mn-ea"/>
              </a:rPr>
              <a:t>原義</a:t>
            </a:r>
            <a:r>
              <a:rPr lang="zh-TW" altLang="en-US" sz="2400" dirty="0" smtClean="0">
                <a:latin typeface="+mn-ea"/>
              </a:rPr>
              <a:t>是小。</a:t>
            </a:r>
            <a:endParaRPr lang="en-US" altLang="zh-TW" sz="2400" dirty="0" smtClean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400" dirty="0" smtClean="0">
                <a:latin typeface="+mn-ea"/>
              </a:rPr>
              <a:t>在</a:t>
            </a:r>
            <a:r>
              <a:rPr lang="zh-TW" altLang="en-US" sz="2400" dirty="0">
                <a:latin typeface="+mn-ea"/>
              </a:rPr>
              <a:t>大馬士革時，耶穌首次顯現在保羅面前，稱呼他為掃</a:t>
            </a:r>
            <a:r>
              <a:rPr lang="zh-TW" altLang="en-US" sz="2400" dirty="0" smtClean="0">
                <a:latin typeface="+mn-ea"/>
              </a:rPr>
              <a:t>羅，</a:t>
            </a:r>
            <a:r>
              <a:rPr lang="zh-TW" altLang="en-US" sz="2400" dirty="0">
                <a:latin typeface="+mn-ea"/>
              </a:rPr>
              <a:t>使用希伯來</a:t>
            </a:r>
            <a:r>
              <a:rPr lang="zh-TW" altLang="en-US" sz="2400" dirty="0" smtClean="0">
                <a:latin typeface="+mn-ea"/>
              </a:rPr>
              <a:t>文。</a:t>
            </a:r>
            <a:r>
              <a:rPr lang="zh-TW" altLang="en-US" sz="2400" dirty="0">
                <a:latin typeface="+mn-ea"/>
              </a:rPr>
              <a:t>隨後，主顯現在亞拿尼亞面前，稱呼他為大數的掃</a:t>
            </a:r>
            <a:r>
              <a:rPr lang="zh-TW" altLang="en-US" sz="2400" dirty="0" smtClean="0">
                <a:latin typeface="+mn-ea"/>
              </a:rPr>
              <a:t>羅。</a:t>
            </a:r>
            <a:r>
              <a:rPr lang="zh-TW" altLang="en-US" sz="2400" dirty="0">
                <a:latin typeface="+mn-ea"/>
              </a:rPr>
              <a:t>亞拿尼亞去會見掃羅，為他禱告時，稱呼他為兄弟掃</a:t>
            </a:r>
            <a:r>
              <a:rPr lang="zh-TW" altLang="en-US" sz="2400" dirty="0" smtClean="0">
                <a:latin typeface="+mn-ea"/>
              </a:rPr>
              <a:t>羅。在</a:t>
            </a:r>
            <a:r>
              <a:rPr lang="zh-TW" altLang="en-US" sz="2400" dirty="0">
                <a:latin typeface="+mn-ea"/>
              </a:rPr>
              <a:t>賽浦路斯的帕弗傳教時，他第一次被稱為保</a:t>
            </a:r>
            <a:r>
              <a:rPr lang="zh-TW" altLang="en-US" sz="2400" dirty="0" smtClean="0">
                <a:latin typeface="+mn-ea"/>
              </a:rPr>
              <a:t>羅，</a:t>
            </a:r>
            <a:r>
              <a:rPr lang="zh-TW" altLang="en-US" sz="2400" dirty="0">
                <a:latin typeface="+mn-ea"/>
              </a:rPr>
              <a:t>之後就改用保羅來稱呼他。</a:t>
            </a:r>
            <a:endParaRPr lang="en-US" altLang="zh-TW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zh-TW" sz="24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178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</a:rPr>
              <a:t>保</a:t>
            </a:r>
            <a:r>
              <a:rPr lang="zh-TW" altLang="en-US" dirty="0" smtClean="0">
                <a:latin typeface="+mn-ea"/>
              </a:rPr>
              <a:t>羅受的教育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22:3 </a:t>
            </a:r>
            <a:r>
              <a:rPr lang="zh-TW" altLang="en-US" sz="2800" dirty="0"/>
              <a:t>保 羅 說 ： 我 原 是 猶 太 人 ， 生 在 基 利 家 的 大 數 ， 長 在 這 城 裡 ， 在 </a:t>
            </a:r>
            <a:r>
              <a:rPr lang="zh-TW" altLang="en-US" sz="2800" dirty="0">
                <a:solidFill>
                  <a:srgbClr val="FF0000"/>
                </a:solidFill>
              </a:rPr>
              <a:t>迦 瑪 列 門 下 ， 按 著 我 們 祖 宗 嚴 緊 的 律 法 受 教</a:t>
            </a:r>
            <a:r>
              <a:rPr lang="zh-TW" altLang="en-US" sz="2800" dirty="0"/>
              <a:t> ， 熱 心 事 奉 神 ， 像 你 們 眾 人 今 日 一 樣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 smtClean="0"/>
              <a:t>5:34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但 有 一 個 法 利 賽 人 ， 名 叫 </a:t>
            </a:r>
            <a:r>
              <a:rPr lang="zh-TW" altLang="en-US" sz="2800" dirty="0">
                <a:solidFill>
                  <a:srgbClr val="FF0000"/>
                </a:solidFill>
              </a:rPr>
              <a:t>迦 瑪 列 </a:t>
            </a:r>
            <a:r>
              <a:rPr lang="zh-TW" altLang="en-US" sz="2800" dirty="0"/>
              <a:t>， 是 眾 百 姓 所 敬 重 的 </a:t>
            </a:r>
            <a:r>
              <a:rPr lang="zh-TW" altLang="en-US" sz="2800" dirty="0">
                <a:solidFill>
                  <a:srgbClr val="FF0000"/>
                </a:solidFill>
              </a:rPr>
              <a:t>教 法 師</a:t>
            </a:r>
            <a:endParaRPr lang="en-US" altLang="zh-TW" sz="2800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451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</a:rPr>
              <a:t>保</a:t>
            </a:r>
            <a:r>
              <a:rPr lang="zh-TW" altLang="en-US" dirty="0" smtClean="0">
                <a:latin typeface="+mn-ea"/>
              </a:rPr>
              <a:t>羅會多種語言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37 </a:t>
            </a:r>
            <a:r>
              <a:rPr lang="zh-TW" altLang="en-US" sz="2400" dirty="0"/>
              <a:t>將 要 帶 他 進 營 樓 ， 保 羅 對 千 夫 長 說 ： 我 對 你 說 句 話 可 以 不 可 以 ？ 他 說 ： 你 懂 得 </a:t>
            </a:r>
            <a:r>
              <a:rPr lang="zh-TW" altLang="en-US" sz="2400" dirty="0">
                <a:solidFill>
                  <a:srgbClr val="FF0000"/>
                </a:solidFill>
              </a:rPr>
              <a:t>希 利 尼 話 </a:t>
            </a:r>
            <a:r>
              <a:rPr lang="zh-TW" altLang="en-US" sz="2400" dirty="0"/>
              <a:t>麼 ？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 smtClean="0"/>
              <a:t>40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千 夫 長 准 了 。 保 羅 就 站 在 臺 階 上 ， 向 百 姓 擺 手 ， 他 們 都 靜 默 無 聲 ， 保 羅 便 用 </a:t>
            </a:r>
            <a:r>
              <a:rPr lang="zh-TW" altLang="en-US" sz="2400" dirty="0">
                <a:solidFill>
                  <a:srgbClr val="FF0000"/>
                </a:solidFill>
              </a:rPr>
              <a:t>希 伯 來 話 </a:t>
            </a:r>
            <a:r>
              <a:rPr lang="zh-TW" altLang="en-US" sz="2400" dirty="0"/>
              <a:t>對 他 們 說 ：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681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保羅的職業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18:3 </a:t>
            </a:r>
            <a:r>
              <a:rPr lang="zh-TW" altLang="en-US" sz="2800" dirty="0"/>
              <a:t>他 們 本 是 </a:t>
            </a:r>
            <a:r>
              <a:rPr lang="zh-TW" altLang="en-US" sz="2800" dirty="0">
                <a:solidFill>
                  <a:srgbClr val="FF0000"/>
                </a:solidFill>
              </a:rPr>
              <a:t>製 造 帳 棚 為 業 </a:t>
            </a:r>
            <a:r>
              <a:rPr lang="zh-TW" altLang="en-US" sz="2800" dirty="0"/>
              <a:t>。 保 羅 因 與 他 們 同 業 ， 就 和 他 們 同 住 做 工 。</a:t>
            </a:r>
            <a:endParaRPr lang="en-US" altLang="zh-TW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189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>
                <a:latin typeface="+mn-ea"/>
              </a:rPr>
              <a:t>保羅的身</a:t>
            </a:r>
            <a:r>
              <a:rPr lang="zh-TW" altLang="en-US" dirty="0"/>
              <a:t>份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4094" y="1131560"/>
            <a:ext cx="8031256" cy="302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600" b="1" baseline="30000" dirty="0" smtClean="0"/>
              <a:t>22:28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千 夫 長 說 ： 我 用 許 多 銀 子 才 入 了 </a:t>
            </a:r>
            <a:r>
              <a:rPr lang="zh-TW" altLang="en-US" sz="2600" dirty="0">
                <a:solidFill>
                  <a:srgbClr val="FF0000"/>
                </a:solidFill>
              </a:rPr>
              <a:t>羅 馬 的 民 籍</a:t>
            </a:r>
            <a:r>
              <a:rPr lang="zh-TW" altLang="en-US" sz="2600" dirty="0"/>
              <a:t> 。 保 羅 說 ： 我 </a:t>
            </a:r>
            <a:r>
              <a:rPr lang="zh-TW" altLang="en-US" sz="2600" dirty="0">
                <a:solidFill>
                  <a:srgbClr val="FF0000"/>
                </a:solidFill>
              </a:rPr>
              <a:t>生 來 就 是 </a:t>
            </a:r>
            <a:r>
              <a:rPr lang="zh-TW" altLang="en-US" sz="2600" dirty="0" smtClean="0"/>
              <a:t>。</a:t>
            </a:r>
            <a:endParaRPr lang="en-US" altLang="zh-TW" sz="2600" dirty="0" smtClean="0"/>
          </a:p>
          <a:p>
            <a:pPr>
              <a:lnSpc>
                <a:spcPct val="150000"/>
              </a:lnSpc>
            </a:pPr>
            <a:r>
              <a:rPr lang="zh-TW" altLang="en-US" sz="2600" b="1" baseline="30000" dirty="0"/>
              <a:t>腓</a:t>
            </a:r>
            <a:r>
              <a:rPr lang="en-US" altLang="zh-TW" sz="2600" b="1" baseline="30000" dirty="0"/>
              <a:t>3:5 </a:t>
            </a:r>
            <a:r>
              <a:rPr lang="zh-TW" altLang="en-US" sz="2600" dirty="0"/>
              <a:t>我 第 八 天 受 割 禮 ； 我 是 </a:t>
            </a:r>
            <a:r>
              <a:rPr lang="zh-TW" altLang="en-US" sz="2600" dirty="0">
                <a:solidFill>
                  <a:srgbClr val="FF0000"/>
                </a:solidFill>
              </a:rPr>
              <a:t>以 色 列 族 、 便 雅 憫 支 派 </a:t>
            </a:r>
            <a:r>
              <a:rPr lang="zh-TW" altLang="en-US" sz="2600" dirty="0"/>
              <a:t>的 人 ， 是 </a:t>
            </a:r>
            <a:r>
              <a:rPr lang="zh-TW" altLang="en-US" sz="2600" dirty="0">
                <a:solidFill>
                  <a:srgbClr val="FF0000"/>
                </a:solidFill>
              </a:rPr>
              <a:t>希 伯 來 人 所 生 的 希 伯 來 人 </a:t>
            </a:r>
            <a:r>
              <a:rPr lang="zh-TW" altLang="en-US" sz="2600" dirty="0"/>
              <a:t>。 就 律 法 說 ， 我 是 </a:t>
            </a:r>
            <a:r>
              <a:rPr lang="zh-TW" altLang="en-US" sz="2600" dirty="0">
                <a:solidFill>
                  <a:srgbClr val="FF0000"/>
                </a:solidFill>
              </a:rPr>
              <a:t>法 利 賽 人 </a:t>
            </a:r>
            <a:r>
              <a:rPr lang="zh-TW" altLang="en-US" sz="2600" dirty="0" smtClean="0"/>
              <a:t>；</a:t>
            </a:r>
            <a:endParaRPr lang="zh-TW" altLang="en-US" sz="26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28650" y="4988859"/>
            <a:ext cx="73914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Aft>
                <a:spcPct val="30000"/>
              </a:spcAft>
              <a:buFontTx/>
              <a:buBlip>
                <a:blip r:embed="rId2"/>
              </a:buBlip>
            </a:pPr>
            <a:r>
              <a:rPr lang="zh-TW" altLang="en-US" sz="2000" dirty="0">
                <a:ea typeface="SimHei" panose="02010609060101010101" pitchFamily="49" charset="-122"/>
              </a:rPr>
              <a:t>不可沒經審訊，就把羅馬公民下到監裡。</a:t>
            </a:r>
          </a:p>
          <a:p>
            <a:pPr>
              <a:lnSpc>
                <a:spcPct val="110000"/>
              </a:lnSpc>
              <a:spcAft>
                <a:spcPct val="30000"/>
              </a:spcAft>
              <a:buFontTx/>
              <a:buBlip>
                <a:blip r:embed="rId2"/>
              </a:buBlip>
            </a:pPr>
            <a:r>
              <a:rPr lang="zh-TW" altLang="en-US" sz="2000" dirty="0">
                <a:ea typeface="SimHei" panose="02010609060101010101" pitchFamily="49" charset="-122"/>
              </a:rPr>
              <a:t>永不可將其鞭打，也不可將他釘十字架。</a:t>
            </a:r>
          </a:p>
          <a:p>
            <a:pPr>
              <a:lnSpc>
                <a:spcPct val="110000"/>
              </a:lnSpc>
              <a:spcAft>
                <a:spcPct val="30000"/>
              </a:spcAft>
              <a:buFontTx/>
              <a:buBlip>
                <a:blip r:embed="rId2"/>
              </a:buBlip>
            </a:pPr>
            <a:r>
              <a:rPr lang="zh-TW" altLang="en-US" sz="2000" dirty="0">
                <a:ea typeface="SimHei" panose="02010609060101010101" pitchFamily="49" charset="-122"/>
              </a:rPr>
              <a:t>羅馬公民若對判決不滿，可向省一級法院提出上訴，也可直接上告皇帝。皇帝要親自審理那怕是他的最卑賤公民的投訴。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8650" y="4379259"/>
            <a:ext cx="2362200" cy="503238"/>
          </a:xfrm>
          <a:prstGeom prst="rect">
            <a:avLst/>
          </a:prstGeom>
          <a:solidFill>
            <a:srgbClr val="CC0000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羅馬公民的特權</a:t>
            </a:r>
          </a:p>
        </p:txBody>
      </p:sp>
    </p:spTree>
    <p:extLst>
      <p:ext uri="{BB962C8B-B14F-4D97-AF65-F5344CB8AC3E}">
        <p14:creationId xmlns:p14="http://schemas.microsoft.com/office/powerpoint/2010/main" val="379130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>
                <a:latin typeface="+mn-ea"/>
              </a:rPr>
              <a:t>掃羅的</a:t>
            </a:r>
            <a:r>
              <a:rPr lang="zh-TW" altLang="en-US" dirty="0"/>
              <a:t>宗教信</a:t>
            </a:r>
            <a:r>
              <a:rPr lang="zh-TW" altLang="en-US" dirty="0" smtClean="0"/>
              <a:t>仰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狂熱分子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079640"/>
            <a:ext cx="8283387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600" b="1" baseline="30000" dirty="0" smtClean="0"/>
              <a:t>加</a:t>
            </a:r>
            <a:r>
              <a:rPr lang="en-US" altLang="zh-TW" sz="2600" b="1" baseline="30000" dirty="0" smtClean="0"/>
              <a:t>1:14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我 又 在 猶 太 教 中 ， 比 我 本 國 許 多 同 歲 的 人 </a:t>
            </a:r>
            <a:r>
              <a:rPr lang="zh-TW" altLang="en-US" sz="2600" dirty="0">
                <a:solidFill>
                  <a:srgbClr val="FF0000"/>
                </a:solidFill>
              </a:rPr>
              <a:t>更 有 長 進 </a:t>
            </a:r>
            <a:r>
              <a:rPr lang="zh-TW" altLang="en-US" sz="2600" dirty="0"/>
              <a:t>， 為 我 祖 宗 的 遺 傳 </a:t>
            </a:r>
            <a:r>
              <a:rPr lang="zh-TW" altLang="en-US" sz="2600" dirty="0">
                <a:solidFill>
                  <a:srgbClr val="FF0000"/>
                </a:solidFill>
              </a:rPr>
              <a:t>更 加 熱 心 </a:t>
            </a:r>
            <a:r>
              <a:rPr lang="zh-TW" altLang="en-US" sz="2600" dirty="0"/>
              <a:t>。</a:t>
            </a:r>
            <a:endParaRPr lang="en-US" altLang="zh-TW" sz="2600" dirty="0" smtClean="0"/>
          </a:p>
          <a:p>
            <a:pPr>
              <a:lnSpc>
                <a:spcPct val="150000"/>
              </a:lnSpc>
            </a:pPr>
            <a:r>
              <a:rPr lang="zh-TW" altLang="en-US" sz="2600" b="1" baseline="30000" dirty="0" smtClean="0"/>
              <a:t>徒</a:t>
            </a:r>
            <a:r>
              <a:rPr lang="en-US" altLang="zh-TW" sz="2600" b="1" baseline="30000" dirty="0" smtClean="0"/>
              <a:t>22:3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保 羅 說 ： 我 原 是 猶 太 人 ， 生 在 基 利 家 的 大 數 ， 長 在 這 城 裡 ， 在 迦 瑪 列 門 下 ， 按 著 我 們 祖 宗 嚴 緊 的 律 法 受 教 ， </a:t>
            </a:r>
            <a:r>
              <a:rPr lang="zh-TW" altLang="en-US" sz="2600" dirty="0">
                <a:solidFill>
                  <a:srgbClr val="FF0000"/>
                </a:solidFill>
              </a:rPr>
              <a:t>熱 心 事 奉 神 </a:t>
            </a:r>
            <a:r>
              <a:rPr lang="zh-TW" altLang="en-US" sz="2600" dirty="0"/>
              <a:t>， 像 你 們 眾 人 今 日 一 樣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4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我 也 曾 逼 迫 奉 這 道 的 人 ， 直 到 死 地 ， 無 論 男 女 都 鎖 拿 下 監 </a:t>
            </a:r>
            <a:r>
              <a:rPr lang="zh-TW" altLang="en-US" sz="2600" dirty="0" smtClean="0"/>
              <a:t>。</a:t>
            </a:r>
            <a:r>
              <a:rPr lang="en-US" altLang="zh-TW" sz="2600" b="1" baseline="30000" dirty="0" smtClean="0"/>
              <a:t>5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這 是 大 祭 司 和 眾 長 老 都 可 以 給 我 作 見 證 的 。 </a:t>
            </a:r>
          </a:p>
          <a:p>
            <a:pPr>
              <a:lnSpc>
                <a:spcPct val="150000"/>
              </a:lnSpc>
            </a:pPr>
            <a:endParaRPr lang="zh-TW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34100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TW" altLang="en-US" dirty="0" smtClean="0"/>
              <a:t>保羅信</a:t>
            </a:r>
            <a:r>
              <a:rPr lang="zh-TW" altLang="en-US" dirty="0"/>
              <a:t>主後的改</a:t>
            </a:r>
            <a:r>
              <a:rPr lang="zh-TW" altLang="en-US" dirty="0" smtClean="0"/>
              <a:t>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5563"/>
            <a:ext cx="78867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400" b="1" baseline="30000" dirty="0" smtClean="0"/>
              <a:t>腓</a:t>
            </a:r>
            <a:r>
              <a:rPr lang="en-US" altLang="zh-TW" sz="2400" b="1" baseline="30000" dirty="0" smtClean="0"/>
              <a:t>3:5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我 第 八 天 受 割 禮 ； 我 是 以 色 列 族 、 便 雅 憫 支 派 的 人 ， 是 希 伯 來 人 所 生 的 希 伯 來 人 。 就 律 法 說 ， 我 是 </a:t>
            </a:r>
            <a:r>
              <a:rPr lang="zh-TW" altLang="en-US" sz="2400" dirty="0">
                <a:solidFill>
                  <a:srgbClr val="FF0000"/>
                </a:solidFill>
              </a:rPr>
              <a:t>法 利 賽 </a:t>
            </a:r>
            <a:r>
              <a:rPr lang="zh-TW" altLang="en-US" sz="2400" dirty="0"/>
              <a:t>人 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6 </a:t>
            </a:r>
            <a:r>
              <a:rPr lang="zh-TW" altLang="en-US" sz="2400" dirty="0"/>
              <a:t>就 熱 心 說 ， 我 是 </a:t>
            </a:r>
            <a:r>
              <a:rPr lang="zh-TW" altLang="en-US" sz="2400" dirty="0">
                <a:solidFill>
                  <a:srgbClr val="FF0000"/>
                </a:solidFill>
              </a:rPr>
              <a:t>逼 迫 教 會 </a:t>
            </a:r>
            <a:r>
              <a:rPr lang="zh-TW" altLang="en-US" sz="2400" dirty="0"/>
              <a:t>的 ； 就 律 法 上 的 義 說 ， 我 是 無 可 指 摘 的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7 </a:t>
            </a:r>
            <a:r>
              <a:rPr lang="zh-TW" altLang="en-US" sz="2400" dirty="0"/>
              <a:t>只 是 我 </a:t>
            </a:r>
            <a:r>
              <a:rPr lang="zh-TW" altLang="en-US" sz="2400" dirty="0">
                <a:solidFill>
                  <a:srgbClr val="FF0000"/>
                </a:solidFill>
              </a:rPr>
              <a:t>先 前 以 為 與 我 有 益 的 ， 我 現 在 因 基 督 都 當 作 有 損 的 </a:t>
            </a:r>
            <a:r>
              <a:rPr lang="zh-TW" altLang="en-US" sz="24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b="1" baseline="30000" dirty="0"/>
              <a:t>8 </a:t>
            </a:r>
            <a:r>
              <a:rPr lang="zh-TW" altLang="en-US" sz="2400" dirty="0"/>
              <a:t>不 但 如 此 ， 我 也 將 萬 事 當 作 有 損 的 ， 因 我 以 認 識 我 主 基 督 耶 穌 為 至 寶 。 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327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4470"/>
            <a:ext cx="7886700" cy="1325563"/>
          </a:xfrm>
        </p:spPr>
        <p:txBody>
          <a:bodyPr/>
          <a:lstStyle/>
          <a:p>
            <a:r>
              <a:rPr lang="zh-TW" altLang="en-US" sz="3600" dirty="0" smtClean="0"/>
              <a:t>保羅使</a:t>
            </a:r>
            <a:r>
              <a:rPr lang="zh-TW" altLang="en-US" sz="3600" dirty="0"/>
              <a:t>徒</a:t>
            </a:r>
            <a:r>
              <a:rPr lang="zh-TW" altLang="en-US" sz="3600" dirty="0" smtClean="0"/>
              <a:t>的身分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0033"/>
            <a:ext cx="8085044" cy="43513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600" dirty="0" smtClean="0"/>
              <a:t>加 </a:t>
            </a:r>
            <a:r>
              <a:rPr lang="en-US" altLang="zh-TW" sz="2600" dirty="0" smtClean="0"/>
              <a:t>1:1</a:t>
            </a:r>
            <a:r>
              <a:rPr lang="zh-TW" altLang="en-US" sz="2600" dirty="0"/>
              <a:t>「</a:t>
            </a:r>
            <a:r>
              <a:rPr lang="zh-TW" altLang="en-US" sz="2600" dirty="0">
                <a:solidFill>
                  <a:srgbClr val="FF0000"/>
                </a:solidFill>
              </a:rPr>
              <a:t>作使徒</a:t>
            </a:r>
            <a:r>
              <a:rPr lang="zh-TW" altLang="en-US" sz="2600" dirty="0"/>
              <a:t>的保羅，（不是由於人，也不是藉著人，乃是藉著耶穌基督，與叫他從死裡復活的父神</a:t>
            </a:r>
            <a:r>
              <a:rPr lang="zh-TW" altLang="en-US" sz="2600" dirty="0" smtClean="0"/>
              <a:t>）」</a:t>
            </a:r>
            <a:endParaRPr lang="en-US" altLang="zh-TW" sz="2600" dirty="0" smtClean="0"/>
          </a:p>
          <a:p>
            <a:pPr>
              <a:lnSpc>
                <a:spcPct val="150000"/>
              </a:lnSpc>
            </a:pPr>
            <a:r>
              <a:rPr lang="zh-TW" altLang="en-US" sz="2600" dirty="0" smtClean="0"/>
              <a:t>加</a:t>
            </a:r>
            <a:r>
              <a:rPr lang="en-US" altLang="zh-TW" sz="2600" dirty="0" smtClean="0"/>
              <a:t>2:7-8</a:t>
            </a:r>
            <a:r>
              <a:rPr lang="zh-TW" altLang="en-US" sz="2600" dirty="0" smtClean="0"/>
              <a:t>「</a:t>
            </a:r>
            <a:r>
              <a:rPr lang="zh-TW" altLang="en-US" sz="2600" dirty="0"/>
              <a:t>反倒看見了主託我傳福音給那未受割禮的人，正如託彼得傳福音給那受割禮的人。（那感動彼得，叫他為受割禮之人作使徒的，也感動我，叫我</a:t>
            </a:r>
            <a:r>
              <a:rPr lang="zh-TW" altLang="en-US" sz="2600" dirty="0">
                <a:solidFill>
                  <a:srgbClr val="FF0000"/>
                </a:solidFill>
              </a:rPr>
              <a:t>為外邦人作使徒</a:t>
            </a:r>
            <a:r>
              <a:rPr lang="zh-TW" altLang="en-US" sz="2600" dirty="0" smtClean="0"/>
              <a:t>。）」</a:t>
            </a:r>
            <a:endParaRPr lang="en-US" altLang="zh-TW" sz="2600" dirty="0" smtClean="0"/>
          </a:p>
          <a:p>
            <a:pPr>
              <a:lnSpc>
                <a:spcPct val="150000"/>
              </a:lnSpc>
            </a:pPr>
            <a:r>
              <a:rPr lang="zh-TW" altLang="en-US" sz="2600" dirty="0" smtClean="0"/>
              <a:t>林後</a:t>
            </a:r>
            <a:r>
              <a:rPr lang="en-US" altLang="zh-TW" sz="2600" dirty="0" smtClean="0"/>
              <a:t>11:5</a:t>
            </a:r>
            <a:r>
              <a:rPr lang="zh-TW" altLang="en-US" sz="2600" dirty="0" smtClean="0"/>
              <a:t>「</a:t>
            </a:r>
            <a:r>
              <a:rPr lang="zh-TW" altLang="en-US" sz="2600" dirty="0"/>
              <a:t>但我想，我一點</a:t>
            </a:r>
            <a:r>
              <a:rPr lang="zh-TW" altLang="en-US" sz="2600" dirty="0">
                <a:solidFill>
                  <a:srgbClr val="FF0000"/>
                </a:solidFill>
              </a:rPr>
              <a:t>不在那些最大的使徒以下</a:t>
            </a:r>
            <a:r>
              <a:rPr lang="zh-TW" altLang="en-US" sz="2600" dirty="0"/>
              <a:t>。」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908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ap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3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2454275" y="2979738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AutoShape 16"/>
          <p:cNvSpPr>
            <a:spLocks noChangeArrowheads="1"/>
          </p:cNvSpPr>
          <p:nvPr/>
        </p:nvSpPr>
        <p:spPr bwMode="auto">
          <a:xfrm>
            <a:off x="1460500" y="2752725"/>
            <a:ext cx="846138" cy="290513"/>
          </a:xfrm>
          <a:prstGeom prst="wedgeRectCallout">
            <a:avLst>
              <a:gd name="adj1" fmla="val 66509"/>
              <a:gd name="adj2" fmla="val 374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該撒利亞</a:t>
            </a:r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150813" y="504825"/>
            <a:ext cx="1412875" cy="466725"/>
          </a:xfrm>
          <a:prstGeom prst="rect">
            <a:avLst/>
          </a:prstGeom>
          <a:solidFill>
            <a:srgbClr val="003366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掃羅悔改</a:t>
            </a:r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5400675" y="3397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AutoShape 19"/>
          <p:cNvSpPr>
            <a:spLocks noChangeArrowheads="1"/>
          </p:cNvSpPr>
          <p:nvPr/>
        </p:nvSpPr>
        <p:spPr bwMode="auto">
          <a:xfrm>
            <a:off x="5686425" y="125413"/>
            <a:ext cx="682625" cy="290512"/>
          </a:xfrm>
          <a:prstGeom prst="wedgeRectCallout">
            <a:avLst>
              <a:gd name="adj1" fmla="val -73023"/>
              <a:gd name="adj2" fmla="val 3852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大馬色</a:t>
            </a:r>
          </a:p>
        </p:txBody>
      </p:sp>
      <p:sp>
        <p:nvSpPr>
          <p:cNvPr id="22548" name="Freeform 20"/>
          <p:cNvSpPr>
            <a:spLocks/>
          </p:cNvSpPr>
          <p:nvPr/>
        </p:nvSpPr>
        <p:spPr bwMode="auto">
          <a:xfrm>
            <a:off x="3254375" y="538163"/>
            <a:ext cx="2136775" cy="4335462"/>
          </a:xfrm>
          <a:custGeom>
            <a:avLst/>
            <a:gdLst>
              <a:gd name="T0" fmla="*/ 0 w 1346"/>
              <a:gd name="T1" fmla="*/ 2731 h 2731"/>
              <a:gd name="T2" fmla="*/ 559 w 1346"/>
              <a:gd name="T3" fmla="*/ 2528 h 2731"/>
              <a:gd name="T4" fmla="*/ 674 w 1346"/>
              <a:gd name="T5" fmla="*/ 2138 h 2731"/>
              <a:gd name="T6" fmla="*/ 642 w 1346"/>
              <a:gd name="T7" fmla="*/ 1677 h 2731"/>
              <a:gd name="T8" fmla="*/ 354 w 1346"/>
              <a:gd name="T9" fmla="*/ 1555 h 2731"/>
              <a:gd name="T10" fmla="*/ 431 w 1346"/>
              <a:gd name="T11" fmla="*/ 1267 h 2731"/>
              <a:gd name="T12" fmla="*/ 533 w 1346"/>
              <a:gd name="T13" fmla="*/ 1223 h 2731"/>
              <a:gd name="T14" fmla="*/ 623 w 1346"/>
              <a:gd name="T15" fmla="*/ 992 h 2731"/>
              <a:gd name="T16" fmla="*/ 929 w 1346"/>
              <a:gd name="T17" fmla="*/ 683 h 2731"/>
              <a:gd name="T18" fmla="*/ 1059 w 1346"/>
              <a:gd name="T19" fmla="*/ 412 h 2731"/>
              <a:gd name="T20" fmla="*/ 1167 w 1346"/>
              <a:gd name="T21" fmla="*/ 189 h 2731"/>
              <a:gd name="T22" fmla="*/ 1346 w 1346"/>
              <a:gd name="T23" fmla="*/ 0 h 2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46" h="2731">
                <a:moveTo>
                  <a:pt x="0" y="2731"/>
                </a:moveTo>
                <a:cubicBezTo>
                  <a:pt x="93" y="2699"/>
                  <a:pt x="447" y="2627"/>
                  <a:pt x="559" y="2528"/>
                </a:cubicBezTo>
                <a:cubicBezTo>
                  <a:pt x="671" y="2429"/>
                  <a:pt x="660" y="2280"/>
                  <a:pt x="674" y="2138"/>
                </a:cubicBezTo>
                <a:cubicBezTo>
                  <a:pt x="688" y="1996"/>
                  <a:pt x="695" y="1774"/>
                  <a:pt x="642" y="1677"/>
                </a:cubicBezTo>
                <a:cubicBezTo>
                  <a:pt x="589" y="1580"/>
                  <a:pt x="389" y="1623"/>
                  <a:pt x="354" y="1555"/>
                </a:cubicBezTo>
                <a:cubicBezTo>
                  <a:pt x="319" y="1487"/>
                  <a:pt x="401" y="1322"/>
                  <a:pt x="431" y="1267"/>
                </a:cubicBezTo>
                <a:cubicBezTo>
                  <a:pt x="461" y="1212"/>
                  <a:pt x="501" y="1269"/>
                  <a:pt x="533" y="1223"/>
                </a:cubicBezTo>
                <a:cubicBezTo>
                  <a:pt x="565" y="1177"/>
                  <a:pt x="557" y="1082"/>
                  <a:pt x="623" y="992"/>
                </a:cubicBezTo>
                <a:cubicBezTo>
                  <a:pt x="689" y="902"/>
                  <a:pt x="856" y="780"/>
                  <a:pt x="929" y="683"/>
                </a:cubicBezTo>
                <a:cubicBezTo>
                  <a:pt x="1002" y="586"/>
                  <a:pt x="1019" y="494"/>
                  <a:pt x="1059" y="412"/>
                </a:cubicBezTo>
                <a:cubicBezTo>
                  <a:pt x="1099" y="330"/>
                  <a:pt x="1119" y="258"/>
                  <a:pt x="1167" y="189"/>
                </a:cubicBezTo>
                <a:cubicBezTo>
                  <a:pt x="1215" y="120"/>
                  <a:pt x="1309" y="39"/>
                  <a:pt x="1346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3197225" y="48101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>
            <a:off x="3340100" y="5095875"/>
            <a:ext cx="846138" cy="290513"/>
          </a:xfrm>
          <a:prstGeom prst="wedgeRectCallout">
            <a:avLst>
              <a:gd name="adj1" fmla="val -53000"/>
              <a:gd name="adj2" fmla="val -11284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pic>
        <p:nvPicPr>
          <p:cNvPr id="22552" name="Picture 24" descr="sau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981200"/>
            <a:ext cx="3505200" cy="34004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53" name="AutoShape 25"/>
          <p:cNvSpPr>
            <a:spLocks noChangeArrowheads="1"/>
          </p:cNvSpPr>
          <p:nvPr/>
        </p:nvSpPr>
        <p:spPr bwMode="auto">
          <a:xfrm>
            <a:off x="6781800" y="685800"/>
            <a:ext cx="2209800" cy="1219200"/>
          </a:xfrm>
          <a:prstGeom prst="wedgeEllipseCallout">
            <a:avLst>
              <a:gd name="adj1" fmla="val 27301"/>
              <a:gd name="adj2" fmla="val -7955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lang="zh-TW" altLang="en-US">
                <a:ea typeface="SimHei" panose="02010609060101010101" pitchFamily="49" charset="-122"/>
              </a:rPr>
              <a:t>掃羅，掃羅，你為甚麼逼迫我？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6494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6" grpId="0" animBg="1"/>
      <p:bldP spid="22547" grpId="0" animBg="1"/>
      <p:bldP spid="22548" grpId="0" animBg="1"/>
      <p:bldP spid="2255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2353" y="475652"/>
            <a:ext cx="792031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baseline="30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3 </a:t>
            </a:r>
            <a:r>
              <a:rPr lang="zh-CN" alt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扫 罗 行 路 ， 将 到 大 马 色 ， 忽 然 从 天 上 发 光 ， 四 面 照 着 他 ；</a:t>
            </a:r>
          </a:p>
          <a:p>
            <a:r>
              <a:rPr lang="en-US" altLang="zh-CN" sz="2800" b="1" baseline="30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4 </a:t>
            </a:r>
            <a:r>
              <a:rPr lang="zh-CN" alt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 就 仆 倒 在 地 ， 听 见 有 声 音 对 他 说 ： 扫 罗 ！ 扫 罗 ！ 你 为 甚 麽 逼 迫 我 ？</a:t>
            </a:r>
          </a:p>
          <a:p>
            <a:r>
              <a:rPr lang="en-US" altLang="zh-CN" sz="2800" b="1" baseline="30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5 </a:t>
            </a:r>
            <a:r>
              <a:rPr lang="zh-CN" alt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 说 ： 主 阿 ！ 你 是 谁 ？ 主 说 ： 我 就 是 你 所 逼 迫 的 耶 稣 。</a:t>
            </a:r>
          </a:p>
          <a:p>
            <a:r>
              <a:rPr lang="en-US" altLang="zh-CN" sz="2800" b="1" baseline="30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6 </a:t>
            </a:r>
            <a:r>
              <a:rPr lang="zh-CN" alt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起 来 ！ 进 城 去 ， 你 所 当 做 的 事 ， 必 有 人 告 诉 你 。</a:t>
            </a:r>
          </a:p>
          <a:p>
            <a:r>
              <a:rPr lang="en-US" altLang="zh-CN" sz="2800" b="1" baseline="30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7 </a:t>
            </a:r>
            <a:r>
              <a:rPr lang="zh-CN" alt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同 行 的 人 站 在 那 里 ， 说 不 出 话 来 ， 听 见 声 音 ， 却 看 不 见 人 。</a:t>
            </a:r>
          </a:p>
          <a:p>
            <a:r>
              <a:rPr lang="en-US" altLang="zh-CN" sz="2800" b="1" baseline="30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8 </a:t>
            </a:r>
            <a:r>
              <a:rPr lang="zh-CN" alt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扫 罗 从 地 上 起 来 ， 睁 开 眼 睛 ， 竟 不 能 看 见 甚 麽 。 有 人 拉 他 的 手 ， 领 他 进 了 大 马 色 ；</a:t>
            </a:r>
          </a:p>
          <a:p>
            <a:r>
              <a:rPr lang="en-US" altLang="zh-CN" sz="2800" b="1" baseline="30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9 </a:t>
            </a:r>
            <a:r>
              <a:rPr lang="zh-CN" alt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 日 不 能 看 见 ， 也 不 吃 也 不 喝 。</a:t>
            </a:r>
            <a:endParaRPr lang="zh-CN" altLang="en-US" sz="2800" b="0" i="0" dirty="0">
              <a:solidFill>
                <a:srgbClr val="000000"/>
              </a:solidFill>
              <a:effectLst/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598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掃羅悔改信主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6719"/>
            <a:ext cx="788670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復活的主向掃羅顯現 </a:t>
            </a:r>
            <a:r>
              <a:rPr lang="en-US" altLang="zh-TW" sz="2800" dirty="0" smtClean="0"/>
              <a:t>-</a:t>
            </a:r>
            <a:r>
              <a:rPr lang="zh-TW" altLang="en-US" sz="2800" dirty="0" smtClean="0"/>
              <a:t> 客觀的外在經歷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en-US" altLang="zh-CN" sz="2400" b="1" baseline="30000" dirty="0"/>
              <a:t>17 </a:t>
            </a:r>
            <a:r>
              <a:rPr lang="zh-CN" altLang="en-US" sz="2400" dirty="0"/>
              <a:t>亚 拿 尼 亚 就 去 了 ， 进 入 那 家 ， 把 手 按 在 扫 罗 身 上 ， 说 ： 兄 弟 扫 罗 ， 在 你 来 的 </a:t>
            </a:r>
            <a:r>
              <a:rPr lang="zh-CN" altLang="en-US" sz="2400" dirty="0">
                <a:solidFill>
                  <a:srgbClr val="0000FF"/>
                </a:solidFill>
              </a:rPr>
              <a:t>路 上 向 你 显 现 的 主 </a:t>
            </a:r>
            <a:r>
              <a:rPr lang="zh-CN" altLang="en-US" sz="2400" dirty="0"/>
              <a:t>， 就 是 耶 稣 ， 打 发 我 来 ， 叫 你 能 看 见 ， 又 被 圣 灵 充 满 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lvl="1">
              <a:lnSpc>
                <a:spcPct val="100000"/>
              </a:lnSpc>
            </a:pPr>
            <a:r>
              <a:rPr lang="en-US" altLang="zh-CN" sz="2400" b="1" baseline="30000" dirty="0"/>
              <a:t>27 </a:t>
            </a:r>
            <a:r>
              <a:rPr lang="zh-CN" altLang="en-US" sz="2400" dirty="0"/>
              <a:t>惟 有 巴 拿 巴 接 待 他 ， 领 去 见 使 徒 ， 把 他 在 路 上 怎 麽 </a:t>
            </a:r>
            <a:r>
              <a:rPr lang="zh-CN" altLang="en-US" sz="2400" dirty="0">
                <a:solidFill>
                  <a:srgbClr val="0000FF"/>
                </a:solidFill>
              </a:rPr>
              <a:t>看 见 主 ， 主 怎 麽 向 他 说 话 </a:t>
            </a:r>
            <a:r>
              <a:rPr lang="zh-CN" altLang="en-US" sz="2400" dirty="0"/>
              <a:t>， 他 在 大 马 色 怎 麽 奉 耶 稣 的 名 放 胆 传 道 ， 都 述 说 出 来 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神的啟示</a:t>
            </a:r>
            <a:r>
              <a:rPr lang="zh-TW" altLang="en-US" sz="2800" dirty="0"/>
              <a:t> </a:t>
            </a:r>
            <a:r>
              <a:rPr lang="en-US" altLang="zh-TW" sz="2800" dirty="0" smtClean="0"/>
              <a:t>-</a:t>
            </a:r>
            <a:r>
              <a:rPr lang="zh-TW" altLang="en-US" sz="2800" dirty="0" smtClean="0"/>
              <a:t> 內在的經歷</a:t>
            </a:r>
            <a:endParaRPr lang="en-US" altLang="zh-CN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400" b="1" baseline="30000" dirty="0" smtClean="0"/>
              <a:t>加</a:t>
            </a:r>
            <a:r>
              <a:rPr lang="en-US" altLang="zh-TW" sz="2400" b="1" baseline="30000" dirty="0" smtClean="0"/>
              <a:t>1:</a:t>
            </a:r>
            <a:r>
              <a:rPr lang="en-US" altLang="zh-CN" sz="2400" b="1" baseline="30000" dirty="0" smtClean="0"/>
              <a:t>15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然 而 ， 那 把 我 从 母 腹 里 分 别 出 来 、 又 施 恩 召 我 的 神 </a:t>
            </a:r>
            <a:r>
              <a:rPr lang="zh-CN" altLang="en-US" sz="2400" dirty="0" smtClean="0"/>
              <a:t>，</a:t>
            </a:r>
            <a:r>
              <a:rPr lang="en-US" altLang="zh-CN" sz="2400" b="1" baseline="30000" dirty="0" smtClean="0"/>
              <a:t>16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既 然 乐 意 将 他 儿 子 启 示 在 我 心 里 ， 叫 我 把 他 传 在 外 邦 人 中 </a:t>
            </a:r>
            <a:r>
              <a:rPr lang="en-US" altLang="zh-TW" sz="2400" dirty="0" smtClean="0"/>
              <a:t>…</a:t>
            </a:r>
            <a:r>
              <a:rPr lang="zh-CN" altLang="en-US" sz="2400" dirty="0" smtClean="0"/>
              <a:t> </a:t>
            </a:r>
            <a:endParaRPr lang="en-US" altLang="zh-CN" sz="24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>
                <a:solidFill>
                  <a:srgbClr val="0000FF"/>
                </a:solidFill>
              </a:rPr>
              <a:t>掃</a:t>
            </a:r>
            <a:r>
              <a:rPr lang="zh-TW" altLang="en-US" sz="2800" dirty="0">
                <a:solidFill>
                  <a:srgbClr val="0000FF"/>
                </a:solidFill>
              </a:rPr>
              <a:t>羅悔</a:t>
            </a:r>
            <a:r>
              <a:rPr lang="zh-TW" altLang="en-US" sz="2800" dirty="0" smtClean="0">
                <a:solidFill>
                  <a:srgbClr val="0000FF"/>
                </a:solidFill>
              </a:rPr>
              <a:t>改相信耶穌基督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95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/>
              <a:t>掃</a:t>
            </a:r>
            <a:r>
              <a:rPr lang="zh-TW" altLang="en-US" dirty="0" smtClean="0"/>
              <a:t>羅蒙召作使徒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96963"/>
            <a:ext cx="8152279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 smtClean="0"/>
              <a:t>9:</a:t>
            </a:r>
            <a:r>
              <a:rPr lang="en-US" altLang="zh-CN" sz="2400" b="1" baseline="30000" dirty="0" smtClean="0"/>
              <a:t>6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起 来 ！ 进 城 去 ， 你 所 当 做 的 事 ， 必 有 人 告 诉 你 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b="1" baseline="30000" dirty="0"/>
              <a:t>11 </a:t>
            </a:r>
            <a:r>
              <a:rPr lang="zh-CN" altLang="en-US" sz="2400" dirty="0"/>
              <a:t>主 对 他 说 ： 起 来 ！ 往 直 街 去 ， 在 犹 大 的 家 里 ， 访 问 一 个 大 数 人 ， 名 叫 扫 罗 。 他 正 祷 告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b="1" baseline="30000" dirty="0"/>
              <a:t>12 </a:t>
            </a:r>
            <a:r>
              <a:rPr lang="zh-CN" altLang="en-US" sz="2400" dirty="0"/>
              <a:t>又 看 见 了 一 个 人 ， 名 叫 </a:t>
            </a:r>
            <a:r>
              <a:rPr lang="zh-CN" altLang="en-US" sz="2400" dirty="0">
                <a:solidFill>
                  <a:srgbClr val="FF0000"/>
                </a:solidFill>
              </a:rPr>
              <a:t>亚 拿 尼 亚 </a:t>
            </a:r>
            <a:r>
              <a:rPr lang="zh-CN" altLang="en-US" sz="2400" dirty="0"/>
              <a:t>， 进 来 按 手 在 他 身 上 ， 叫 他 能 看 见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b="1" baseline="30000" dirty="0" smtClean="0"/>
              <a:t>15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主 对 亚 拿 尼 亚 说 ： 你 只 管 去 ！ 他 是 </a:t>
            </a:r>
            <a:r>
              <a:rPr lang="zh-CN" altLang="en-US" sz="2400" dirty="0">
                <a:solidFill>
                  <a:srgbClr val="0000FF"/>
                </a:solidFill>
              </a:rPr>
              <a:t>我 所 拣 选 的 器 皿 ， 要 在 外 邦 人 和 君 王 ， 并 以 色 列 人 面 前 宣 扬 我 的 名 </a:t>
            </a:r>
            <a:r>
              <a:rPr lang="zh-CN" alt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b="1" baseline="30000" dirty="0"/>
              <a:t>16 </a:t>
            </a:r>
            <a:r>
              <a:rPr lang="zh-CN" altLang="en-US" sz="2400" dirty="0"/>
              <a:t>我 也 要 指 示 他 ， 为 我 的 名 必 须 受 许 多 的 苦 难 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b="1" baseline="30000" dirty="0"/>
              <a:t>加</a:t>
            </a:r>
            <a:r>
              <a:rPr lang="en-US" altLang="zh-TW" sz="2400" b="1" baseline="30000" dirty="0"/>
              <a:t>1:</a:t>
            </a:r>
            <a:r>
              <a:rPr lang="en-US" altLang="zh-CN" sz="2400" b="1" baseline="30000" dirty="0"/>
              <a:t>15 </a:t>
            </a:r>
            <a:r>
              <a:rPr lang="zh-CN" altLang="en-US" sz="2400" dirty="0"/>
              <a:t>然 而 ， 那 把 我 从 母 腹 里 分 别 出 来 、 又 施 恩 召 我 的 神 ，</a:t>
            </a:r>
            <a:r>
              <a:rPr lang="en-US" altLang="zh-CN" sz="2400" b="1" baseline="30000" dirty="0"/>
              <a:t>16 </a:t>
            </a:r>
            <a:r>
              <a:rPr lang="zh-CN" altLang="en-US" sz="2400" dirty="0"/>
              <a:t>既 然 乐 意 将 他 儿 子 启 示 在 我 心 里 ， </a:t>
            </a:r>
            <a:r>
              <a:rPr lang="zh-CN" altLang="en-US" sz="2400" dirty="0">
                <a:solidFill>
                  <a:srgbClr val="0000FF"/>
                </a:solidFill>
              </a:rPr>
              <a:t>叫 我 把 他 传 在 外 邦 人 中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87506" y="6266329"/>
            <a:ext cx="7627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FF"/>
                </a:solidFill>
              </a:rPr>
              <a:t>神絕對的主權和恩典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62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072" y="0"/>
            <a:ext cx="7886700" cy="914400"/>
          </a:xfrm>
        </p:spPr>
        <p:txBody>
          <a:bodyPr/>
          <a:lstStyle/>
          <a:p>
            <a:r>
              <a:rPr lang="zh-TW" altLang="en-US" dirty="0" smtClean="0"/>
              <a:t>掃羅的見證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072" y="914400"/>
            <a:ext cx="8259856" cy="50877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400" dirty="0" smtClean="0"/>
              <a:t>以基督為中心</a:t>
            </a:r>
            <a:endParaRPr lang="en-US" altLang="zh-TW" sz="2400" dirty="0" smtClean="0"/>
          </a:p>
          <a:p>
            <a:pPr marL="342900" lvl="1" indent="0">
              <a:lnSpc>
                <a:spcPct val="100000"/>
              </a:lnSpc>
              <a:buNone/>
            </a:pPr>
            <a:r>
              <a:rPr lang="en-US" altLang="zh-TW" sz="2000" b="1" baseline="30000" dirty="0"/>
              <a:t>19</a:t>
            </a:r>
            <a:r>
              <a:rPr lang="zh-CN" altLang="en-US" sz="2000" dirty="0"/>
              <a:t>扫 罗 和 大 马 色 的 门 徒 同 住 了 些 日 子 ，</a:t>
            </a:r>
          </a:p>
          <a:p>
            <a:pPr marL="342900" lvl="1" indent="0">
              <a:lnSpc>
                <a:spcPct val="100000"/>
              </a:lnSpc>
              <a:buNone/>
            </a:pPr>
            <a:r>
              <a:rPr lang="en-US" altLang="zh-CN" sz="2000" b="1" baseline="30000" dirty="0"/>
              <a:t>20 </a:t>
            </a:r>
            <a:r>
              <a:rPr lang="zh-CN" altLang="en-US" sz="2000" dirty="0"/>
              <a:t>就 在 各 会 堂 里 宣 传 耶 稣 ， 说 他 是 神 的 儿 子 。</a:t>
            </a:r>
          </a:p>
          <a:p>
            <a:pPr marL="342900" lvl="1" indent="0">
              <a:lnSpc>
                <a:spcPct val="100000"/>
              </a:lnSpc>
              <a:buNone/>
            </a:pPr>
            <a:r>
              <a:rPr lang="en-US" altLang="zh-CN" sz="2000" b="1" baseline="30000" dirty="0"/>
              <a:t>22 </a:t>
            </a:r>
            <a:r>
              <a:rPr lang="zh-CN" altLang="en-US" sz="2000" dirty="0"/>
              <a:t>但 扫 罗 越 发 有 能 力 ， 驳 倒 住 大 马 色 的 犹 太 人 ， 证 明 耶 稣 是 基 督 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lnSpc>
                <a:spcPct val="100000"/>
              </a:lnSpc>
            </a:pPr>
            <a:r>
              <a:rPr lang="zh-TW" altLang="en-US" sz="2400" dirty="0" smtClean="0"/>
              <a:t>依靠聖靈的能力</a:t>
            </a:r>
            <a:endParaRPr lang="en-US" altLang="zh-TW" sz="2400" dirty="0" smtClean="0"/>
          </a:p>
          <a:p>
            <a:pPr>
              <a:lnSpc>
                <a:spcPct val="100000"/>
              </a:lnSpc>
            </a:pPr>
            <a:r>
              <a:rPr lang="zh-TW" altLang="en-US" sz="2400" dirty="0" smtClean="0"/>
              <a:t>放膽傳道</a:t>
            </a:r>
            <a:endParaRPr lang="en-US" altLang="zh-TW" sz="2400" dirty="0" smtClean="0"/>
          </a:p>
          <a:p>
            <a:pPr marL="342900" lvl="1" indent="0">
              <a:lnSpc>
                <a:spcPct val="100000"/>
              </a:lnSpc>
              <a:buNone/>
            </a:pPr>
            <a:r>
              <a:rPr lang="en-US" altLang="zh-CN" sz="2000" b="1" baseline="30000" dirty="0"/>
              <a:t>27 </a:t>
            </a:r>
            <a:r>
              <a:rPr lang="zh-CN" altLang="en-US" sz="2000" dirty="0"/>
              <a:t>惟 有 巴 拿 巴 接 待 他 ， 领 去 见 使 徒 ， 把 他 在 路 上 怎 麽 看 见 主 ， 主 怎 麽 向 他 说 话 ， 他 </a:t>
            </a:r>
            <a:r>
              <a:rPr lang="zh-CN" altLang="en-US" sz="2000" dirty="0">
                <a:solidFill>
                  <a:srgbClr val="FF0000"/>
                </a:solidFill>
              </a:rPr>
              <a:t>在 大 马 色 </a:t>
            </a:r>
            <a:r>
              <a:rPr lang="zh-CN" altLang="en-US" sz="2000" dirty="0"/>
              <a:t>怎 麽 奉 耶 稣 的 名 </a:t>
            </a:r>
            <a:r>
              <a:rPr lang="zh-CN" altLang="en-US" sz="2000" dirty="0">
                <a:solidFill>
                  <a:srgbClr val="FF0000"/>
                </a:solidFill>
              </a:rPr>
              <a:t>放 胆 传 道 </a:t>
            </a:r>
            <a:r>
              <a:rPr lang="zh-CN" altLang="en-US" sz="2000" dirty="0"/>
              <a:t>， 都 述 说 出 来 。</a:t>
            </a:r>
          </a:p>
          <a:p>
            <a:pPr marL="342900" lvl="1" indent="0">
              <a:lnSpc>
                <a:spcPct val="100000"/>
              </a:lnSpc>
              <a:buNone/>
            </a:pPr>
            <a:r>
              <a:rPr lang="en-US" altLang="zh-CN" sz="2000" b="1" baseline="30000" dirty="0"/>
              <a:t>28 </a:t>
            </a:r>
            <a:r>
              <a:rPr lang="zh-CN" altLang="en-US" sz="2000" dirty="0"/>
              <a:t>於 是 扫 罗 </a:t>
            </a:r>
            <a:r>
              <a:rPr lang="zh-CN" altLang="en-US" sz="2000" dirty="0">
                <a:solidFill>
                  <a:srgbClr val="FF0000"/>
                </a:solidFill>
              </a:rPr>
              <a:t>在 耶 路 撒 冷 </a:t>
            </a:r>
            <a:r>
              <a:rPr lang="zh-CN" altLang="en-US" sz="2000" dirty="0"/>
              <a:t>和 门 徒 出 入 来 往 ，</a:t>
            </a:r>
          </a:p>
          <a:p>
            <a:pPr marL="342900" lvl="1" indent="0">
              <a:lnSpc>
                <a:spcPct val="100000"/>
              </a:lnSpc>
              <a:buNone/>
            </a:pPr>
            <a:r>
              <a:rPr lang="en-US" altLang="zh-CN" sz="2000" b="1" baseline="30000" dirty="0"/>
              <a:t>29 </a:t>
            </a:r>
            <a:r>
              <a:rPr lang="zh-CN" altLang="en-US" sz="2000" dirty="0">
                <a:solidFill>
                  <a:srgbClr val="FF0000"/>
                </a:solidFill>
              </a:rPr>
              <a:t>奉 主 的 名 放 胆 传 道 </a:t>
            </a:r>
            <a:r>
              <a:rPr lang="zh-CN" altLang="en-US" sz="2000" dirty="0"/>
              <a:t>， 并 与 说 希 利 尼 话 的 犹 太 人 讲 论 辩 驳 ； 他 们 却 想 法 子 要 杀 他 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lnSpc>
                <a:spcPct val="100000"/>
              </a:lnSpc>
            </a:pPr>
            <a:r>
              <a:rPr lang="zh-TW" altLang="en-US" sz="2400" dirty="0" smtClean="0"/>
              <a:t>與信徒相交</a:t>
            </a:r>
            <a:endParaRPr lang="en-US" altLang="zh-TW" sz="2400" dirty="0" smtClean="0"/>
          </a:p>
          <a:p>
            <a:pPr lvl="1">
              <a:lnSpc>
                <a:spcPct val="100000"/>
              </a:lnSpc>
            </a:pPr>
            <a:r>
              <a:rPr lang="en-US" altLang="zh-CN" sz="2000" b="1" baseline="30000" dirty="0"/>
              <a:t>19 </a:t>
            </a:r>
            <a:r>
              <a:rPr lang="zh-CN" altLang="en-US" sz="2000" dirty="0"/>
              <a:t>吃 过 饭 就 健 壮 了 。 扫 罗 </a:t>
            </a:r>
            <a:r>
              <a:rPr lang="zh-CN" altLang="en-US" sz="2000" dirty="0">
                <a:solidFill>
                  <a:srgbClr val="FF0000"/>
                </a:solidFill>
              </a:rPr>
              <a:t>和 大 马 色 的 门 徒 同 住 了 些 日 子</a:t>
            </a:r>
            <a:r>
              <a:rPr lang="zh-CN" altLang="en-US" sz="2000" dirty="0"/>
              <a:t> </a:t>
            </a:r>
            <a:endParaRPr lang="en-US" altLang="zh-CN" sz="2000" b="1" baseline="30000" dirty="0" smtClean="0"/>
          </a:p>
          <a:p>
            <a:pPr lvl="1">
              <a:lnSpc>
                <a:spcPct val="100000"/>
              </a:lnSpc>
            </a:pPr>
            <a:r>
              <a:rPr lang="en-US" altLang="zh-CN" sz="2000" b="1" baseline="30000" dirty="0" smtClean="0"/>
              <a:t>28</a:t>
            </a:r>
            <a:r>
              <a:rPr lang="en-US" altLang="zh-CN" sz="2000" b="1" baseline="30000" dirty="0"/>
              <a:t> </a:t>
            </a:r>
            <a:r>
              <a:rPr lang="zh-CN" altLang="en-US" sz="2000" dirty="0"/>
              <a:t>於 是 扫 罗 </a:t>
            </a:r>
            <a:r>
              <a:rPr lang="zh-CN" altLang="en-US" sz="2000" dirty="0">
                <a:solidFill>
                  <a:srgbClr val="FF0000"/>
                </a:solidFill>
              </a:rPr>
              <a:t>在 耶 路 撒 冷 和 门 徒 出 入 来 往 </a:t>
            </a:r>
            <a:r>
              <a:rPr lang="zh-CN" altLang="en-US" sz="2000" dirty="0"/>
              <a:t>，</a:t>
            </a:r>
          </a:p>
          <a:p>
            <a:pPr lvl="1">
              <a:lnSpc>
                <a:spcPct val="100000"/>
              </a:lnSpc>
            </a:pPr>
            <a:endParaRPr lang="en-US" altLang="zh-CN" sz="2000" dirty="0"/>
          </a:p>
          <a:p>
            <a:pPr>
              <a:lnSpc>
                <a:spcPct val="100000"/>
              </a:lnSpc>
            </a:pPr>
            <a:endParaRPr lang="en-US" altLang="zh-TW" sz="2400" dirty="0" smtClean="0"/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249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犹太人</a:t>
            </a:r>
            <a:r>
              <a:rPr lang="zh-TW" altLang="en-US" dirty="0" smtClean="0"/>
              <a:t>的反應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800" b="1" baseline="30000" dirty="0"/>
              <a:t>23 </a:t>
            </a:r>
            <a:r>
              <a:rPr lang="zh-CN" altLang="en-US" sz="2800" dirty="0"/>
              <a:t>过 了 好 些 日 子 ， 犹 太 人 </a:t>
            </a:r>
            <a:r>
              <a:rPr lang="zh-CN" altLang="en-US" sz="2800" dirty="0">
                <a:solidFill>
                  <a:srgbClr val="FF0000"/>
                </a:solidFill>
              </a:rPr>
              <a:t>商 议 要 杀 扫 罗</a:t>
            </a:r>
            <a:r>
              <a:rPr lang="zh-CN" altLang="en-US" sz="2800" dirty="0"/>
              <a:t> </a:t>
            </a:r>
            <a:endParaRPr lang="en-US" altLang="zh-CN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b="1" baseline="30000" dirty="0"/>
              <a:t>29 </a:t>
            </a:r>
            <a:r>
              <a:rPr lang="zh-CN" altLang="en-US" sz="2800" dirty="0"/>
              <a:t>奉 主 的 名 放 胆 传 道 ， 并 与 说 希 利 尼 话 的 犹 太 人 讲 论 辩 驳 ； 他 们 却 </a:t>
            </a:r>
            <a:r>
              <a:rPr lang="zh-CN" altLang="en-US" sz="2800" dirty="0">
                <a:solidFill>
                  <a:srgbClr val="FF0000"/>
                </a:solidFill>
              </a:rPr>
              <a:t>想 法 子 要 杀 他 </a:t>
            </a:r>
            <a:r>
              <a:rPr lang="zh-CN" altLang="en-US" sz="2800" dirty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273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aul &amp; Anania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00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535206" y="5934075"/>
            <a:ext cx="292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亞拿尼亞為保羅禱告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0701" y="147917"/>
            <a:ext cx="35433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baseline="30000" dirty="0"/>
              <a:t>15 </a:t>
            </a:r>
            <a:r>
              <a:rPr lang="zh-CN" altLang="en-US" sz="2200" dirty="0"/>
              <a:t>主 对 亚 拿 尼 亚 说 ： 你 只 管 去 ！ </a:t>
            </a:r>
            <a:r>
              <a:rPr lang="zh-CN" altLang="en-US" sz="2200" dirty="0">
                <a:solidFill>
                  <a:srgbClr val="FF0000"/>
                </a:solidFill>
              </a:rPr>
              <a:t>他 是 我 所 拣 选 的 器 皿 ， 要 在 外 邦 人 和 君 王 ， 并 以 色 列 人 面 前 宣 扬 我 的 名 </a:t>
            </a:r>
            <a:r>
              <a:rPr lang="zh-CN" altLang="en-US" sz="2200" dirty="0" smtClean="0">
                <a:solidFill>
                  <a:srgbClr val="FF0000"/>
                </a:solidFill>
              </a:rPr>
              <a:t>。</a:t>
            </a:r>
            <a:r>
              <a:rPr lang="en-US" altLang="zh-CN" sz="2200" b="1" baseline="30000" dirty="0" smtClean="0"/>
              <a:t>16</a:t>
            </a:r>
            <a:r>
              <a:rPr lang="en-US" altLang="zh-CN" sz="2200" b="1" baseline="30000" dirty="0"/>
              <a:t> </a:t>
            </a:r>
            <a:r>
              <a:rPr lang="zh-CN" altLang="en-US" sz="2200" dirty="0"/>
              <a:t>我 也 要 指 示 他 ， 为 我 的 名 必 须 受 许 多 的 苦 难 </a:t>
            </a:r>
            <a:r>
              <a:rPr lang="zh-CN" altLang="en-US" sz="2200" dirty="0" smtClean="0"/>
              <a:t>。</a:t>
            </a:r>
            <a:r>
              <a:rPr lang="en-US" altLang="zh-CN" sz="22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17</a:t>
            </a:r>
            <a:r>
              <a:rPr lang="en-US" altLang="zh-CN" sz="2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CN" altLang="en-US" sz="2200" dirty="0">
                <a:solidFill>
                  <a:srgbClr val="000000"/>
                </a:solidFill>
                <a:latin typeface="Helvetica Neue"/>
              </a:rPr>
              <a:t>亚 拿 尼 亚 就 去 了 ， 进 入 那 家 ， 把 手 按 在 扫 罗 身 上 ， 说 ： 兄 弟 扫 罗 ， 在 你 来 的 路 上 向 你 显 现 的 主 ， 就 是 耶 稣 ， 打 发 我 来 ， </a:t>
            </a:r>
            <a:r>
              <a:rPr lang="zh-CN" altLang="en-US" sz="2200" dirty="0">
                <a:solidFill>
                  <a:srgbClr val="FF0000"/>
                </a:solidFill>
                <a:latin typeface="Helvetica Neue"/>
              </a:rPr>
              <a:t>叫 你 能 看 见 ， 又 被 圣 灵 充 满 </a:t>
            </a:r>
            <a:r>
              <a:rPr lang="zh-CN" altLang="en-US" sz="2200" dirty="0" smtClean="0">
                <a:solidFill>
                  <a:srgbClr val="000000"/>
                </a:solidFill>
                <a:latin typeface="Helvetica Neue"/>
              </a:rPr>
              <a:t>。</a:t>
            </a:r>
            <a:r>
              <a:rPr lang="en-US" altLang="zh-CN" sz="22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18</a:t>
            </a:r>
            <a:r>
              <a:rPr lang="en-US" altLang="zh-CN" sz="2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CN" altLang="en-US" sz="2200" dirty="0">
                <a:solidFill>
                  <a:srgbClr val="000000"/>
                </a:solidFill>
                <a:latin typeface="Helvetica Neue"/>
              </a:rPr>
              <a:t>扫 罗 的 眼 睛 上 ， 好 像 有 鳞 立 刻 掉 下 来 ， 他 就 能 看 见 。 於 是 起 来 受 了 洗 </a:t>
            </a:r>
            <a:r>
              <a:rPr lang="zh-CN" altLang="en-US" sz="2200" dirty="0" smtClean="0">
                <a:solidFill>
                  <a:srgbClr val="000000"/>
                </a:solidFill>
                <a:latin typeface="Helvetica Neue"/>
              </a:rPr>
              <a:t>；</a:t>
            </a:r>
            <a:r>
              <a:rPr lang="en-US" altLang="zh-CN" sz="22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19</a:t>
            </a:r>
            <a:r>
              <a:rPr lang="en-US" altLang="zh-CN" sz="2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CN" altLang="en-US" sz="2200" dirty="0">
                <a:solidFill>
                  <a:srgbClr val="000000"/>
                </a:solidFill>
                <a:latin typeface="Helvetica Neue"/>
              </a:rPr>
              <a:t>吃 过 饭 就 健 壮 了 。</a:t>
            </a:r>
            <a:endParaRPr lang="zh-CN" altLang="en-US" sz="22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38685" y="147917"/>
            <a:ext cx="512332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 err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亞基帕王啊，我故此沒有違背那從天上來的異象</a:t>
            </a:r>
            <a:r>
              <a:rPr lang="zh-TW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TW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徒</a:t>
            </a:r>
            <a:r>
              <a:rPr lang="en-US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26:19</a:t>
            </a:r>
            <a:r>
              <a:rPr lang="en-US" altLang="zh-TW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en-US" sz="24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458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762000" y="2743200"/>
            <a:ext cx="7772400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他們是基督的僕人嗎？（我說句狂話，）我更是。我比他們多受勞苦，多下監牢，受鞭打是過重的，冒死是屢次有的。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被猶太人鞭打五次，每次四十減去一下；被棍打了三次；被石頭打了一次，遇著船壞三次，一晝一夜在深海裏。又屢次行遠路，遭江河的危險、盜賊的危險，同族的危險、外邦人的危險、城裏的危險、曠野的危險、海中的危險、假弟兄的危險。受勞碌、受困苦，多次不得睡，又飢又渴，多次不得食，受寒冷，赤身露體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除了這外面的事，還有為眾教會掛心的事，天天壓在我身上。有誰軟弱，我不軟弱呢？有誰跌倒，我不焦急呢？</a:t>
            </a:r>
            <a:r>
              <a:rPr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林後</a:t>
            </a:r>
            <a:r>
              <a:rPr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11:23-29)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762000" y="641350"/>
            <a:ext cx="7620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主對亞拿尼亞說：「你只管去！他是我所揀選的器皿，要在外邦人和君王，並以色列人面前宣揚我的名。我也要指示他，</a:t>
            </a:r>
            <a:r>
              <a:rPr lang="zh-TW" altLang="en-US" sz="20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為我的名必須受許多的苦難。</a:t>
            </a: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」</a:t>
            </a:r>
            <a:r>
              <a:rPr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徒</a:t>
            </a:r>
            <a:r>
              <a:rPr lang="en-US" altLang="zh-TW" sz="2000" dirty="0">
                <a:latin typeface="SimHei" panose="02010609060101010101" pitchFamily="49" charset="-122"/>
                <a:ea typeface="SimHei" panose="02010609060101010101" pitchFamily="49" charset="-122"/>
              </a:rPr>
              <a:t>9:15-16)	</a:t>
            </a:r>
            <a:endParaRPr lang="zh-TW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762000" y="2133600"/>
            <a:ext cx="3241675" cy="5032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保羅為基督所受的苦難</a:t>
            </a:r>
          </a:p>
        </p:txBody>
      </p:sp>
    </p:spTree>
    <p:extLst>
      <p:ext uri="{BB962C8B-B14F-4D97-AF65-F5344CB8AC3E}">
        <p14:creationId xmlns:p14="http://schemas.microsoft.com/office/powerpoint/2010/main" val="347018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p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361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50813" y="504825"/>
            <a:ext cx="1412875" cy="466725"/>
          </a:xfrm>
          <a:prstGeom prst="rect">
            <a:avLst/>
          </a:prstGeom>
          <a:solidFill>
            <a:srgbClr val="003366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掃羅行程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3340100" y="5095875"/>
            <a:ext cx="846138" cy="290513"/>
          </a:xfrm>
          <a:prstGeom prst="wedgeRectCallout">
            <a:avLst>
              <a:gd name="adj1" fmla="val -53000"/>
              <a:gd name="adj2" fmla="val -11284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5125" name="Freeform 5"/>
          <p:cNvSpPr>
            <a:spLocks/>
          </p:cNvSpPr>
          <p:nvPr/>
        </p:nvSpPr>
        <p:spPr bwMode="auto">
          <a:xfrm>
            <a:off x="4624388" y="395288"/>
            <a:ext cx="838200" cy="6324600"/>
          </a:xfrm>
          <a:custGeom>
            <a:avLst/>
            <a:gdLst>
              <a:gd name="T0" fmla="*/ 528 w 528"/>
              <a:gd name="T1" fmla="*/ 0 h 3984"/>
              <a:gd name="T2" fmla="*/ 192 w 528"/>
              <a:gd name="T3" fmla="*/ 480 h 3984"/>
              <a:gd name="T4" fmla="*/ 96 w 528"/>
              <a:gd name="T5" fmla="*/ 1440 h 3984"/>
              <a:gd name="T6" fmla="*/ 144 w 528"/>
              <a:gd name="T7" fmla="*/ 2400 h 3984"/>
              <a:gd name="T8" fmla="*/ 48 w 528"/>
              <a:gd name="T9" fmla="*/ 3360 h 3984"/>
              <a:gd name="T10" fmla="*/ 0 w 528"/>
              <a:gd name="T11" fmla="*/ 3984 h 3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8" h="3984">
                <a:moveTo>
                  <a:pt x="528" y="0"/>
                </a:moveTo>
                <a:cubicBezTo>
                  <a:pt x="396" y="120"/>
                  <a:pt x="264" y="240"/>
                  <a:pt x="192" y="480"/>
                </a:cubicBezTo>
                <a:cubicBezTo>
                  <a:pt x="120" y="720"/>
                  <a:pt x="104" y="1120"/>
                  <a:pt x="96" y="1440"/>
                </a:cubicBezTo>
                <a:cubicBezTo>
                  <a:pt x="88" y="1760"/>
                  <a:pt x="152" y="2080"/>
                  <a:pt x="144" y="2400"/>
                </a:cubicBezTo>
                <a:cubicBezTo>
                  <a:pt x="136" y="2720"/>
                  <a:pt x="72" y="3096"/>
                  <a:pt x="48" y="3360"/>
                </a:cubicBezTo>
                <a:cubicBezTo>
                  <a:pt x="24" y="3624"/>
                  <a:pt x="16" y="3832"/>
                  <a:pt x="0" y="3984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5686425" y="125413"/>
            <a:ext cx="682625" cy="290512"/>
          </a:xfrm>
          <a:prstGeom prst="wedgeRectCallout">
            <a:avLst>
              <a:gd name="adj1" fmla="val -73023"/>
              <a:gd name="adj2" fmla="val 3852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大馬色</a:t>
            </a:r>
          </a:p>
        </p:txBody>
      </p:sp>
      <p:sp>
        <p:nvSpPr>
          <p:cNvPr id="5127" name="Freeform 7"/>
          <p:cNvSpPr>
            <a:spLocks/>
          </p:cNvSpPr>
          <p:nvPr/>
        </p:nvSpPr>
        <p:spPr bwMode="auto">
          <a:xfrm>
            <a:off x="4716463" y="509588"/>
            <a:ext cx="692150" cy="6218237"/>
          </a:xfrm>
          <a:custGeom>
            <a:avLst/>
            <a:gdLst>
              <a:gd name="T0" fmla="*/ 0 w 436"/>
              <a:gd name="T1" fmla="*/ 3917 h 3917"/>
              <a:gd name="T2" fmla="*/ 123 w 436"/>
              <a:gd name="T3" fmla="*/ 2765 h 3917"/>
              <a:gd name="T4" fmla="*/ 131 w 436"/>
              <a:gd name="T5" fmla="*/ 1662 h 3917"/>
              <a:gd name="T6" fmla="*/ 156 w 436"/>
              <a:gd name="T7" fmla="*/ 864 h 3917"/>
              <a:gd name="T8" fmla="*/ 436 w 436"/>
              <a:gd name="T9" fmla="*/ 0 h 3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6" h="3917">
                <a:moveTo>
                  <a:pt x="0" y="3917"/>
                </a:moveTo>
                <a:cubicBezTo>
                  <a:pt x="50" y="3529"/>
                  <a:pt x="101" y="3141"/>
                  <a:pt x="123" y="2765"/>
                </a:cubicBezTo>
                <a:cubicBezTo>
                  <a:pt x="145" y="2389"/>
                  <a:pt x="126" y="1979"/>
                  <a:pt x="131" y="1662"/>
                </a:cubicBezTo>
                <a:cubicBezTo>
                  <a:pt x="136" y="1345"/>
                  <a:pt x="105" y="1141"/>
                  <a:pt x="156" y="864"/>
                </a:cubicBezTo>
                <a:cubicBezTo>
                  <a:pt x="207" y="587"/>
                  <a:pt x="341" y="247"/>
                  <a:pt x="436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5400675" y="3397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Oval 12"/>
          <p:cNvSpPr>
            <a:spLocks noChangeArrowheads="1"/>
          </p:cNvSpPr>
          <p:nvPr/>
        </p:nvSpPr>
        <p:spPr bwMode="auto">
          <a:xfrm>
            <a:off x="3197225" y="48101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1408113" y="3092450"/>
            <a:ext cx="846137" cy="290513"/>
          </a:xfrm>
          <a:prstGeom prst="wedgeRectCallout">
            <a:avLst>
              <a:gd name="adj1" fmla="val 71199"/>
              <a:gd name="adj2" fmla="val -527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 dirty="0">
                <a:ea typeface="SimHei" panose="02010609060101010101" pitchFamily="49" charset="-122"/>
              </a:rPr>
              <a:t>該撒利亞</a:t>
            </a:r>
          </a:p>
        </p:txBody>
      </p:sp>
      <p:sp>
        <p:nvSpPr>
          <p:cNvPr id="5135" name="Oval 15"/>
          <p:cNvSpPr>
            <a:spLocks noChangeArrowheads="1"/>
          </p:cNvSpPr>
          <p:nvPr/>
        </p:nvSpPr>
        <p:spPr bwMode="auto">
          <a:xfrm>
            <a:off x="2454275" y="2979738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AutoShape 18"/>
          <p:cNvSpPr>
            <a:spLocks noChangeArrowheads="1"/>
          </p:cNvSpPr>
          <p:nvPr/>
        </p:nvSpPr>
        <p:spPr bwMode="auto">
          <a:xfrm>
            <a:off x="2373313" y="5829301"/>
            <a:ext cx="1812925" cy="782637"/>
          </a:xfrm>
          <a:prstGeom prst="wedgeRectCallout">
            <a:avLst>
              <a:gd name="adj1" fmla="val 71329"/>
              <a:gd name="adj2" fmla="val 54140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dirty="0">
                <a:ea typeface="SimHei" panose="02010609060101010101" pitchFamily="49" charset="-122"/>
              </a:rPr>
              <a:t>至亞拉伯</a:t>
            </a:r>
            <a:r>
              <a:rPr lang="en-US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曠野</a:t>
            </a:r>
            <a:r>
              <a:rPr lang="en-US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US" altLang="zh-TW" dirty="0">
                <a:ea typeface="新細明體" panose="02020500000000000000" pitchFamily="18" charset="-120"/>
              </a:rPr>
              <a:t>(</a:t>
            </a:r>
            <a:r>
              <a:rPr lang="zh-TW" altLang="en-US" dirty="0">
                <a:ea typeface="SimHei" panose="02010609060101010101" pitchFamily="49" charset="-122"/>
              </a:rPr>
              <a:t>加</a:t>
            </a:r>
            <a:r>
              <a:rPr lang="en-US" altLang="zh-TW" dirty="0">
                <a:ea typeface="SimHei" panose="02010609060101010101" pitchFamily="49" charset="-122"/>
              </a:rPr>
              <a:t>1:17-18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150813" y="504825"/>
            <a:ext cx="1412875" cy="466725"/>
          </a:xfrm>
          <a:prstGeom prst="rect">
            <a:avLst/>
          </a:prstGeom>
          <a:solidFill>
            <a:srgbClr val="003366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掃羅行程</a:t>
            </a: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3340100" y="5095875"/>
            <a:ext cx="846138" cy="290513"/>
          </a:xfrm>
          <a:prstGeom prst="wedgeRectCallout">
            <a:avLst>
              <a:gd name="adj1" fmla="val -53000"/>
              <a:gd name="adj2" fmla="val -11284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1200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18" name="Freeform 9"/>
          <p:cNvSpPr>
            <a:spLocks/>
          </p:cNvSpPr>
          <p:nvPr/>
        </p:nvSpPr>
        <p:spPr bwMode="auto">
          <a:xfrm>
            <a:off x="3043238" y="379413"/>
            <a:ext cx="2390775" cy="4425950"/>
          </a:xfrm>
          <a:custGeom>
            <a:avLst/>
            <a:gdLst>
              <a:gd name="T0" fmla="*/ 1506 w 1506"/>
              <a:gd name="T1" fmla="*/ 0 h 2788"/>
              <a:gd name="T2" fmla="*/ 1267 w 1506"/>
              <a:gd name="T3" fmla="*/ 222 h 2788"/>
              <a:gd name="T4" fmla="*/ 1070 w 1506"/>
              <a:gd name="T5" fmla="*/ 658 h 2788"/>
              <a:gd name="T6" fmla="*/ 672 w 1506"/>
              <a:gd name="T7" fmla="*/ 852 h 2788"/>
              <a:gd name="T8" fmla="*/ 461 w 1506"/>
              <a:gd name="T9" fmla="*/ 1063 h 2788"/>
              <a:gd name="T10" fmla="*/ 553 w 1506"/>
              <a:gd name="T11" fmla="*/ 1329 h 2788"/>
              <a:gd name="T12" fmla="*/ 544 w 1506"/>
              <a:gd name="T13" fmla="*/ 1665 h 2788"/>
              <a:gd name="T14" fmla="*/ 67 w 1506"/>
              <a:gd name="T15" fmla="*/ 2036 h 2788"/>
              <a:gd name="T16" fmla="*/ 144 w 1506"/>
              <a:gd name="T17" fmla="*/ 2299 h 2788"/>
              <a:gd name="T18" fmla="*/ 147 w 1506"/>
              <a:gd name="T19" fmla="*/ 2577 h 2788"/>
              <a:gd name="T20" fmla="*/ 134 w 1506"/>
              <a:gd name="T21" fmla="*/ 2788 h 2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6" h="2788">
                <a:moveTo>
                  <a:pt x="1506" y="0"/>
                </a:moveTo>
                <a:cubicBezTo>
                  <a:pt x="1423" y="56"/>
                  <a:pt x="1340" y="112"/>
                  <a:pt x="1267" y="222"/>
                </a:cubicBezTo>
                <a:cubicBezTo>
                  <a:pt x="1194" y="332"/>
                  <a:pt x="1169" y="553"/>
                  <a:pt x="1070" y="658"/>
                </a:cubicBezTo>
                <a:cubicBezTo>
                  <a:pt x="971" y="763"/>
                  <a:pt x="773" y="785"/>
                  <a:pt x="672" y="852"/>
                </a:cubicBezTo>
                <a:cubicBezTo>
                  <a:pt x="571" y="919"/>
                  <a:pt x="481" y="984"/>
                  <a:pt x="461" y="1063"/>
                </a:cubicBezTo>
                <a:cubicBezTo>
                  <a:pt x="441" y="1142"/>
                  <a:pt x="539" y="1229"/>
                  <a:pt x="553" y="1329"/>
                </a:cubicBezTo>
                <a:cubicBezTo>
                  <a:pt x="567" y="1429"/>
                  <a:pt x="625" y="1547"/>
                  <a:pt x="544" y="1665"/>
                </a:cubicBezTo>
                <a:cubicBezTo>
                  <a:pt x="463" y="1783"/>
                  <a:pt x="134" y="1930"/>
                  <a:pt x="67" y="2036"/>
                </a:cubicBezTo>
                <a:cubicBezTo>
                  <a:pt x="0" y="2142"/>
                  <a:pt x="131" y="2209"/>
                  <a:pt x="144" y="2299"/>
                </a:cubicBezTo>
                <a:cubicBezTo>
                  <a:pt x="157" y="2389"/>
                  <a:pt x="149" y="2496"/>
                  <a:pt x="147" y="2577"/>
                </a:cubicBezTo>
                <a:cubicBezTo>
                  <a:pt x="145" y="2658"/>
                  <a:pt x="137" y="2744"/>
                  <a:pt x="134" y="2788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"/>
          <p:cNvSpPr>
            <a:spLocks/>
          </p:cNvSpPr>
          <p:nvPr/>
        </p:nvSpPr>
        <p:spPr bwMode="auto">
          <a:xfrm>
            <a:off x="2419350" y="3068638"/>
            <a:ext cx="822325" cy="1787525"/>
          </a:xfrm>
          <a:custGeom>
            <a:avLst/>
            <a:gdLst>
              <a:gd name="T0" fmla="*/ 518 w 518"/>
              <a:gd name="T1" fmla="*/ 1126 h 1126"/>
              <a:gd name="T2" fmla="*/ 230 w 518"/>
              <a:gd name="T3" fmla="*/ 1017 h 1126"/>
              <a:gd name="T4" fmla="*/ 28 w 518"/>
              <a:gd name="T5" fmla="*/ 765 h 1126"/>
              <a:gd name="T6" fmla="*/ 60 w 518"/>
              <a:gd name="T7" fmla="*/ 537 h 1126"/>
              <a:gd name="T8" fmla="*/ 194 w 518"/>
              <a:gd name="T9" fmla="*/ 179 h 1126"/>
              <a:gd name="T10" fmla="*/ 92 w 518"/>
              <a:gd name="T11" fmla="*/ 0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8" h="1126">
                <a:moveTo>
                  <a:pt x="518" y="1126"/>
                </a:moveTo>
                <a:cubicBezTo>
                  <a:pt x="414" y="1101"/>
                  <a:pt x="311" y="1077"/>
                  <a:pt x="230" y="1017"/>
                </a:cubicBezTo>
                <a:cubicBezTo>
                  <a:pt x="149" y="957"/>
                  <a:pt x="56" y="845"/>
                  <a:pt x="28" y="765"/>
                </a:cubicBezTo>
                <a:cubicBezTo>
                  <a:pt x="0" y="685"/>
                  <a:pt x="32" y="635"/>
                  <a:pt x="60" y="537"/>
                </a:cubicBezTo>
                <a:cubicBezTo>
                  <a:pt x="88" y="439"/>
                  <a:pt x="189" y="268"/>
                  <a:pt x="194" y="179"/>
                </a:cubicBezTo>
                <a:cubicBezTo>
                  <a:pt x="199" y="90"/>
                  <a:pt x="137" y="48"/>
                  <a:pt x="92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Oval 12"/>
          <p:cNvSpPr>
            <a:spLocks noChangeArrowheads="1"/>
          </p:cNvSpPr>
          <p:nvPr/>
        </p:nvSpPr>
        <p:spPr bwMode="auto">
          <a:xfrm>
            <a:off x="3197225" y="4810125"/>
            <a:ext cx="119063" cy="1174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13"/>
          <p:cNvSpPr>
            <a:spLocks/>
          </p:cNvSpPr>
          <p:nvPr/>
        </p:nvSpPr>
        <p:spPr bwMode="auto">
          <a:xfrm>
            <a:off x="2051050" y="630238"/>
            <a:ext cx="430213" cy="2400300"/>
          </a:xfrm>
          <a:custGeom>
            <a:avLst/>
            <a:gdLst>
              <a:gd name="T0" fmla="*/ 271 w 271"/>
              <a:gd name="T1" fmla="*/ 1512 h 1512"/>
              <a:gd name="T2" fmla="*/ 41 w 271"/>
              <a:gd name="T3" fmla="*/ 1109 h 1512"/>
              <a:gd name="T4" fmla="*/ 23 w 271"/>
              <a:gd name="T5" fmla="*/ 0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1" h="1512">
                <a:moveTo>
                  <a:pt x="271" y="1512"/>
                </a:moveTo>
                <a:cubicBezTo>
                  <a:pt x="233" y="1445"/>
                  <a:pt x="82" y="1361"/>
                  <a:pt x="41" y="1109"/>
                </a:cubicBezTo>
                <a:cubicBezTo>
                  <a:pt x="0" y="857"/>
                  <a:pt x="27" y="231"/>
                  <a:pt x="23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2225675" y="854075"/>
            <a:ext cx="846138" cy="330200"/>
          </a:xfrm>
          <a:prstGeom prst="wedgeRectCallout">
            <a:avLst>
              <a:gd name="adj1" fmla="val -50565"/>
              <a:gd name="adj2" fmla="val -131250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anose="02010609060101010101" pitchFamily="49" charset="-122"/>
              </a:rPr>
              <a:t>往大數</a:t>
            </a: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6054631" y="1169335"/>
            <a:ext cx="3090863" cy="5442603"/>
          </a:xfrm>
          <a:prstGeom prst="rect">
            <a:avLst/>
          </a:prstGeom>
          <a:solidFill>
            <a:srgbClr val="CCFFFF"/>
          </a:solidFill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掃羅悔改信主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9:1-19)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大馬色會堂傳講耶穌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9:19-22)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往亞拉伯去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加</a:t>
            </a:r>
            <a:r>
              <a:rPr lang="en-US" altLang="zh-TW" sz="2800" dirty="0" smtClean="0"/>
              <a:t>1:17)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回大馬色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9:23-25;</a:t>
            </a:r>
            <a:r>
              <a:rPr lang="zh-TW" altLang="en-US" sz="2800" dirty="0" smtClean="0"/>
              <a:t> 加</a:t>
            </a:r>
            <a:r>
              <a:rPr lang="en-US" altLang="zh-TW" sz="2800" dirty="0" smtClean="0"/>
              <a:t>1:17)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初次到耶路撒冷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信主後三年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9:26-29;</a:t>
            </a:r>
            <a:r>
              <a:rPr lang="zh-TW" altLang="en-US" sz="2800" dirty="0" smtClean="0"/>
              <a:t> 加</a:t>
            </a:r>
            <a:r>
              <a:rPr lang="en-US" altLang="zh-TW" sz="2800" dirty="0" smtClean="0"/>
              <a:t>1:17)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離開耶路撒冷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往</a:t>
            </a:r>
            <a:r>
              <a:rPr lang="zh-TW" altLang="en-US" sz="2800" dirty="0">
                <a:latin typeface="+mj-ea"/>
                <a:ea typeface="+mj-ea"/>
              </a:rPr>
              <a:t>該撒利</a:t>
            </a:r>
            <a:r>
              <a:rPr lang="zh-TW" altLang="en-US" sz="2800" dirty="0" smtClean="0">
                <a:latin typeface="+mj-ea"/>
                <a:ea typeface="+mj-ea"/>
              </a:rPr>
              <a:t>亞和</a:t>
            </a:r>
            <a:r>
              <a:rPr lang="zh-TW" altLang="en-US" sz="2800" dirty="0" smtClean="0"/>
              <a:t>大數去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9:30;</a:t>
            </a:r>
            <a:r>
              <a:rPr lang="zh-TW" altLang="en-US" sz="2800" dirty="0" smtClean="0"/>
              <a:t> 加</a:t>
            </a:r>
            <a:r>
              <a:rPr lang="en-US" altLang="zh-TW" sz="2800" dirty="0" smtClean="0"/>
              <a:t>1:21)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6493684" y="361663"/>
            <a:ext cx="2236510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PMingLiU" panose="02020500000000000000" pitchFamily="18" charset="-120"/>
                <a:ea typeface="PMingLiU" panose="02020500000000000000" pitchFamily="18" charset="-120"/>
              </a:rPr>
              <a:t>掃</a:t>
            </a:r>
            <a:r>
              <a:rPr lang="zh-TW" altLang="en-US" sz="32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羅的</a:t>
            </a:r>
            <a:r>
              <a:rPr lang="zh-TW" altLang="en-US" sz="3200" dirty="0">
                <a:latin typeface="PMingLiU" panose="02020500000000000000" pitchFamily="18" charset="-120"/>
                <a:ea typeface="PMingLiU" panose="02020500000000000000" pitchFamily="18" charset="-120"/>
              </a:rPr>
              <a:t>行程</a:t>
            </a:r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4925453" y="6503214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238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>
                <a:latin typeface="PMingLiU" panose="02020500000000000000" pitchFamily="18" charset="-120"/>
                <a:ea typeface="PMingLiU" panose="02020500000000000000" pitchFamily="18" charset="-120"/>
              </a:rPr>
              <a:t>掃</a:t>
            </a:r>
            <a:r>
              <a:rPr lang="zh-TW" altLang="en-US" sz="3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羅初信主後的行程</a:t>
            </a:r>
            <a:r>
              <a:rPr lang="en-US" altLang="zh-TW" sz="3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3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徒</a:t>
            </a:r>
            <a:r>
              <a:rPr lang="en-US" altLang="zh-TW" sz="3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TW" altLang="en-US" sz="3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3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+</a:t>
            </a:r>
            <a:r>
              <a:rPr lang="zh-TW" altLang="en-US" sz="3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加</a:t>
            </a:r>
            <a:r>
              <a:rPr lang="en-US" altLang="zh-TW" sz="3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1)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 smtClean="0"/>
              <a:t>掃羅悔改信主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9:1-19)</a:t>
            </a:r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大馬色會堂傳講耶穌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9:19-22)</a:t>
            </a:r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往亞拉伯去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加</a:t>
            </a:r>
            <a:r>
              <a:rPr lang="en-US" altLang="zh-TW" sz="2800" dirty="0" smtClean="0"/>
              <a:t>1:17)</a:t>
            </a:r>
            <a:endParaRPr lang="en-US" altLang="zh-TW" sz="2800" dirty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回大馬色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9:23-25;</a:t>
            </a:r>
            <a:r>
              <a:rPr lang="zh-TW" altLang="en-US" sz="2800" dirty="0" smtClean="0"/>
              <a:t> 加</a:t>
            </a:r>
            <a:r>
              <a:rPr lang="en-US" altLang="zh-TW" sz="2800" dirty="0" smtClean="0"/>
              <a:t>1:17)</a:t>
            </a:r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初次到耶路撒冷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信主後三年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9:26-29;</a:t>
            </a:r>
            <a:r>
              <a:rPr lang="zh-TW" altLang="en-US" sz="2800" dirty="0" smtClean="0"/>
              <a:t> 加</a:t>
            </a:r>
            <a:r>
              <a:rPr lang="en-US" altLang="zh-TW" sz="2800" dirty="0" smtClean="0"/>
              <a:t>1:17)</a:t>
            </a:r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離開耶路撒冷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往大數去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徒</a:t>
            </a:r>
            <a:r>
              <a:rPr lang="en-US" altLang="zh-TW" sz="2800" dirty="0" smtClean="0"/>
              <a:t>9:30;</a:t>
            </a:r>
            <a:r>
              <a:rPr lang="zh-TW" altLang="en-US" sz="2800" dirty="0" smtClean="0"/>
              <a:t> 加</a:t>
            </a:r>
            <a:r>
              <a:rPr lang="en-US" altLang="zh-TW" sz="2800" dirty="0" smtClean="0"/>
              <a:t>1:21)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6142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69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5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965" y="0"/>
            <a:ext cx="7886700" cy="1325563"/>
          </a:xfrm>
        </p:spPr>
        <p:txBody>
          <a:bodyPr/>
          <a:lstStyle/>
          <a:p>
            <a:r>
              <a:rPr lang="zh-CN" altLang="en-US" dirty="0" smtClean="0"/>
              <a:t>巴拿巴 </a:t>
            </a:r>
            <a:r>
              <a:rPr lang="en-US" altLang="zh-CN" dirty="0" smtClean="0"/>
              <a:t>- </a:t>
            </a:r>
            <a:r>
              <a:rPr lang="zh-CN" altLang="en-US" dirty="0" smtClean="0"/>
              <a:t>劝慰子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965" y="1102660"/>
            <a:ext cx="8364070" cy="552674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2800" b="1" baseline="30000" dirty="0" smtClean="0"/>
              <a:t>4:36</a:t>
            </a:r>
            <a:r>
              <a:rPr lang="en-US" altLang="zh-CN" sz="2800" b="1" baseline="30000" dirty="0"/>
              <a:t> </a:t>
            </a:r>
            <a:r>
              <a:rPr lang="zh-CN" altLang="en-US" sz="2800" dirty="0"/>
              <a:t>有 一 个 利 未 人 ， 生 在 居 比 路 ， 名 叫 约 瑟 ， 使 徒 称 他 为 巴 拿 巴 （ 巴 拿 巴 翻 出 来 就 是 </a:t>
            </a:r>
            <a:r>
              <a:rPr lang="zh-CN" altLang="en-US" sz="2800" dirty="0">
                <a:solidFill>
                  <a:srgbClr val="FF0000"/>
                </a:solidFill>
              </a:rPr>
              <a:t>劝 慰 子</a:t>
            </a:r>
            <a:r>
              <a:rPr lang="zh-CN" altLang="en-US" sz="2800" dirty="0"/>
              <a:t> ） </a:t>
            </a:r>
            <a:r>
              <a:rPr lang="zh-CN" altLang="en-US" sz="2800" dirty="0" smtClean="0"/>
              <a:t>。</a:t>
            </a:r>
            <a:r>
              <a:rPr lang="en-US" altLang="zh-CN" sz="2800" b="1" baseline="30000" dirty="0" smtClean="0"/>
              <a:t>37</a:t>
            </a:r>
            <a:r>
              <a:rPr lang="en-US" altLang="zh-CN" sz="2800" b="1" baseline="30000" dirty="0"/>
              <a:t> </a:t>
            </a:r>
            <a:r>
              <a:rPr lang="zh-CN" altLang="en-US" sz="2800" dirty="0"/>
              <a:t>他 有 田 地 ， 也 卖 了 ， 把 价 银 拿 来 ， 放 在 使 徒 脚 前 </a:t>
            </a:r>
            <a:r>
              <a:rPr lang="zh-CN" altLang="en-US" sz="2800" dirty="0" smtClean="0"/>
              <a:t>。</a:t>
            </a:r>
            <a:endParaRPr lang="en-US" altLang="zh-CN" sz="2800" b="1" baseline="30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800" b="1" baseline="30000" dirty="0" smtClean="0"/>
              <a:t>9:26</a:t>
            </a:r>
            <a:r>
              <a:rPr lang="en-US" altLang="zh-CN" sz="2800" b="1" baseline="30000" dirty="0"/>
              <a:t> </a:t>
            </a:r>
            <a:r>
              <a:rPr lang="zh-CN" altLang="en-US" sz="2800" dirty="0"/>
              <a:t>扫 罗 到 了 耶 路 撒 冷 ， 想 与 门 徒 结 交 ， 他 们 却 都 怕 他 ， 不 信 他 是 门 徒 </a:t>
            </a:r>
            <a:r>
              <a:rPr lang="zh-CN" altLang="en-US" sz="2800" dirty="0" smtClean="0"/>
              <a:t>。</a:t>
            </a:r>
            <a:r>
              <a:rPr lang="en-US" altLang="zh-CN" sz="2800" b="1" baseline="30000" dirty="0" smtClean="0"/>
              <a:t>27</a:t>
            </a:r>
            <a:r>
              <a:rPr lang="en-US" altLang="zh-CN" sz="2800" b="1" baseline="30000" dirty="0"/>
              <a:t> </a:t>
            </a:r>
            <a:r>
              <a:rPr lang="zh-CN" altLang="en-US" sz="2800" dirty="0">
                <a:solidFill>
                  <a:srgbClr val="FF0000"/>
                </a:solidFill>
              </a:rPr>
              <a:t>惟 有 巴 拿 巴 接 待 他</a:t>
            </a:r>
            <a:r>
              <a:rPr lang="zh-CN" altLang="en-US" sz="2800" dirty="0"/>
              <a:t> ， 领 去 见 使 徒 ， 把 他 在 路 上 怎 麽 看 见 主 ， 主 怎 麽 向 他 说 话 ， 他 在 大 马 色 怎 麽 奉 耶 稣 的 名 放 胆 传 道 ， 都 述 说 出 来 </a:t>
            </a:r>
            <a:r>
              <a:rPr lang="zh-CN" altLang="en-US" sz="2800" dirty="0" smtClean="0"/>
              <a:t>。</a:t>
            </a:r>
            <a:r>
              <a:rPr lang="en-US" altLang="zh-CN" sz="2800" b="1" baseline="30000" dirty="0" smtClean="0"/>
              <a:t>28</a:t>
            </a:r>
            <a:r>
              <a:rPr lang="en-US" altLang="zh-CN" sz="2800" b="1" baseline="30000" dirty="0"/>
              <a:t> </a:t>
            </a:r>
            <a:r>
              <a:rPr lang="zh-CN" altLang="en-US" sz="2800" dirty="0"/>
              <a:t>於 是 扫 罗 在 耶 路 撒 冷 和 门 徒 出 入 来 往 </a:t>
            </a:r>
            <a:r>
              <a:rPr lang="zh-CN" altLang="en-US" sz="2800" dirty="0" smtClean="0"/>
              <a:t>，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343056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965" y="0"/>
            <a:ext cx="7886700" cy="1325563"/>
          </a:xfrm>
        </p:spPr>
        <p:txBody>
          <a:bodyPr/>
          <a:lstStyle/>
          <a:p>
            <a:r>
              <a:rPr lang="zh-CN" altLang="en-US" dirty="0" smtClean="0"/>
              <a:t>巴拿巴 </a:t>
            </a:r>
            <a:r>
              <a:rPr lang="en-US" altLang="zh-CN" dirty="0" smtClean="0"/>
              <a:t>- </a:t>
            </a:r>
            <a:r>
              <a:rPr lang="zh-CN" altLang="en-US" dirty="0" smtClean="0"/>
              <a:t>劝慰子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965" y="1102660"/>
            <a:ext cx="8364070" cy="5526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400" b="1" baseline="30000" dirty="0" smtClean="0"/>
              <a:t>11:23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他 到 了 那 里 ， 看 见 神 所 赐 的 恩 就 欢 喜 ， 劝 勉 众 人 ， 立 定 心 志 ， 恒 久 靠 主 </a:t>
            </a:r>
            <a:r>
              <a:rPr lang="zh-CN" altLang="en-US" sz="2400" dirty="0" smtClean="0"/>
              <a:t>。</a:t>
            </a:r>
            <a:r>
              <a:rPr lang="en-US" altLang="zh-CN" sz="2400" b="1" baseline="30000" dirty="0" smtClean="0"/>
              <a:t>24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这 巴 拿 巴 原 是 个 </a:t>
            </a:r>
            <a:r>
              <a:rPr lang="zh-CN" altLang="en-US" sz="2400" dirty="0">
                <a:solidFill>
                  <a:srgbClr val="FF0000"/>
                </a:solidFill>
              </a:rPr>
              <a:t>好 人 ， 被 圣 灵 充 满 ， 大 有 信 心 </a:t>
            </a:r>
            <a:r>
              <a:rPr lang="zh-CN" altLang="en-US" sz="2400" dirty="0"/>
              <a:t>。 於 是 有 许 多 人 归 服 了 主 </a:t>
            </a:r>
            <a:r>
              <a:rPr lang="zh-CN" altLang="en-US" sz="2400" dirty="0" smtClean="0"/>
              <a:t>。</a:t>
            </a:r>
            <a:r>
              <a:rPr lang="en-US" altLang="zh-CN" sz="2400" b="1" baseline="30000" dirty="0" smtClean="0"/>
              <a:t>25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他 又 往 大 数 去 找 扫 罗 </a:t>
            </a:r>
            <a:r>
              <a:rPr lang="zh-CN" altLang="en-US" sz="2400" dirty="0" smtClean="0"/>
              <a:t>，</a:t>
            </a:r>
            <a:r>
              <a:rPr lang="en-US" altLang="zh-CN" sz="2400" b="1" baseline="30000" dirty="0" smtClean="0"/>
              <a:t>26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找 着 了 ， 就 带 他 到 安 提 阿 去 。 他 们 足 有 一 年 的 工 夫 和 教 会 一 同 聚 集 ， 教 训 了 许 多 人 。 门 徒 称 为 基 督 徒 是 从 安 提 阿 起 首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b="1" baseline="30000" dirty="0" smtClean="0"/>
              <a:t>15:36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过 了 些 日 子 ， 保 罗 对 巴 拿 巴 说 ： 我 们 可 以 回 到 从 前 宣 传 主 道 的 各 城 ， 看 望 弟 兄 们 景 况 如 何 </a:t>
            </a:r>
            <a:r>
              <a:rPr lang="zh-CN" altLang="en-US" sz="2400" dirty="0" smtClean="0"/>
              <a:t>。</a:t>
            </a:r>
            <a:r>
              <a:rPr lang="en-US" altLang="zh-CN" sz="2400" b="1" baseline="30000" dirty="0" smtClean="0"/>
              <a:t>37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巴 拿 巴 有 意 要 带 称 呼 马 可 的 约 翰 同 去 </a:t>
            </a:r>
            <a:r>
              <a:rPr lang="zh-CN" altLang="en-US" sz="2400" dirty="0" smtClean="0"/>
              <a:t>；</a:t>
            </a:r>
            <a:r>
              <a:rPr lang="en-US" altLang="zh-CN" sz="2400" b="1" baseline="30000" dirty="0" smtClean="0"/>
              <a:t>38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但 保 罗 因 为 马 可 从 前 在 旁 非 利 亚 离 开 他 们 ， 不 和 他 们 同 去 做 工 ， 就 以 为 不 可 带 他 去 </a:t>
            </a:r>
            <a:r>
              <a:rPr lang="zh-CN" altLang="en-US" sz="2400" dirty="0" smtClean="0"/>
              <a:t>。</a:t>
            </a:r>
            <a:r>
              <a:rPr lang="en-US" altLang="zh-CN" sz="2400" b="1" baseline="30000" dirty="0" smtClean="0"/>
              <a:t>39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於 是 二 人 起 了 争 论 ， 甚 至 彼 此 分 开 。 </a:t>
            </a:r>
            <a:r>
              <a:rPr lang="zh-CN" altLang="en-US" sz="2400" dirty="0">
                <a:solidFill>
                  <a:srgbClr val="FF0000"/>
                </a:solidFill>
              </a:rPr>
              <a:t>巴 拿 巴 带 着 马 可 ， 坐 船 往 居 比 路 去 </a:t>
            </a:r>
            <a:r>
              <a:rPr lang="zh-CN" altLang="en-US" sz="2400" dirty="0" smtClean="0">
                <a:solidFill>
                  <a:srgbClr val="FF0000"/>
                </a:solidFill>
              </a:rPr>
              <a:t>；</a:t>
            </a:r>
            <a:r>
              <a:rPr lang="en-US" altLang="zh-CN" sz="2400" b="1" baseline="30000" dirty="0" smtClean="0">
                <a:solidFill>
                  <a:srgbClr val="FF0000"/>
                </a:solidFill>
              </a:rPr>
              <a:t>40</a:t>
            </a:r>
            <a:r>
              <a:rPr lang="en-US" altLang="zh-CN" sz="2400" b="1" baseline="30000" dirty="0">
                <a:solidFill>
                  <a:srgbClr val="FF0000"/>
                </a:solidFill>
              </a:rPr>
              <a:t> </a:t>
            </a:r>
            <a:r>
              <a:rPr lang="zh-CN" altLang="en-US" sz="2400" dirty="0">
                <a:solidFill>
                  <a:srgbClr val="FF0000"/>
                </a:solidFill>
              </a:rPr>
              <a:t>保 罗 拣 选 了 西 拉 ， 也 出 去 </a:t>
            </a:r>
            <a:r>
              <a:rPr lang="zh-CN" altLang="en-US" sz="2400" dirty="0"/>
              <a:t>， 蒙 弟 兄 们 把 他 交 於 主 的 恩 中 </a:t>
            </a:r>
            <a:r>
              <a:rPr lang="zh-CN" altLang="en-US" sz="2400" dirty="0" smtClean="0"/>
              <a:t>。</a:t>
            </a:r>
            <a:r>
              <a:rPr lang="en-US" altLang="zh-CN" sz="2400" b="1" baseline="30000" dirty="0" smtClean="0"/>
              <a:t>41</a:t>
            </a:r>
            <a:r>
              <a:rPr lang="en-US" altLang="zh-CN" sz="2400" b="1" baseline="30000" dirty="0"/>
              <a:t> </a:t>
            </a:r>
            <a:r>
              <a:rPr lang="zh-CN" altLang="en-US" sz="2400" dirty="0"/>
              <a:t>他 就 走 遍 叙 利 亚 、 基 利 家 ， 坚 固 众 教 会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32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143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教會需要</a:t>
            </a:r>
            <a:r>
              <a:rPr lang="zh-CN" altLang="en-US" dirty="0"/>
              <a:t>劝慰子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4706"/>
            <a:ext cx="7886700" cy="48322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400" dirty="0"/>
              <a:t>1. </a:t>
            </a:r>
            <a:r>
              <a:rPr lang="zh-CN" altLang="en-US" sz="2400" dirty="0"/>
              <a:t>恩赐搭</a:t>
            </a:r>
            <a:r>
              <a:rPr lang="zh-CN" altLang="en-US" sz="2400" dirty="0" smtClean="0"/>
              <a:t>配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我</a:t>
            </a:r>
            <a:r>
              <a:rPr lang="zh-CN" altLang="en-US" sz="2400" dirty="0"/>
              <a:t>愿与人配搭事奉吗？我能像巴拿巴一样，让保罗后来居上吗？</a:t>
            </a:r>
          </a:p>
          <a:p>
            <a:pPr marL="0" indent="0">
              <a:buNone/>
            </a:pPr>
            <a:r>
              <a:rPr lang="en-US" altLang="zh-CN" sz="2400" dirty="0"/>
              <a:t>2. </a:t>
            </a:r>
            <a:r>
              <a:rPr lang="zh-CN" altLang="en-US" sz="2400" dirty="0"/>
              <a:t>人才培</a:t>
            </a:r>
            <a:r>
              <a:rPr lang="zh-CN" altLang="en-US" sz="2400" dirty="0" smtClean="0"/>
              <a:t>育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我</a:t>
            </a:r>
            <a:r>
              <a:rPr lang="zh-CN" altLang="en-US" sz="2400" dirty="0"/>
              <a:t>在事奉中关心人才的培育吗？在我的周围，有哪些“忠心能教导别人的人”（提后二</a:t>
            </a:r>
            <a:r>
              <a:rPr lang="en-US" altLang="zh-CN" sz="2400" dirty="0"/>
              <a:t>2</a:t>
            </a:r>
            <a:r>
              <a:rPr lang="zh-CN" altLang="en-US" sz="2400" dirty="0"/>
              <a:t>）是可以培养、鼓励的？</a:t>
            </a:r>
          </a:p>
          <a:p>
            <a:pPr marL="0" indent="0">
              <a:buNone/>
            </a:pPr>
            <a:r>
              <a:rPr lang="en-US" altLang="zh-CN" sz="2400" dirty="0"/>
              <a:t>3. </a:t>
            </a:r>
            <a:r>
              <a:rPr lang="zh-CN" altLang="en-US" sz="2400" dirty="0"/>
              <a:t>物质关</a:t>
            </a:r>
            <a:r>
              <a:rPr lang="zh-CN" altLang="en-US" sz="2400" dirty="0" smtClean="0"/>
              <a:t>怀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我</a:t>
            </a:r>
            <a:r>
              <a:rPr lang="zh-CN" altLang="en-US" sz="2400" dirty="0"/>
              <a:t>的信心与行为相称吗？我看见弟兄姊妹有缺乏时，愿意供给他们吗？（雅二</a:t>
            </a:r>
            <a:r>
              <a:rPr lang="en-US" altLang="zh-CN" sz="2400" dirty="0"/>
              <a:t>14-17</a:t>
            </a:r>
            <a:r>
              <a:rPr lang="zh-CN" altLang="en-US" sz="2400" dirty="0"/>
              <a:t>）我有缺乏时，也愿意接受别人爱心的供给吗？信徒的缺乏，应互相帮补（罗十二</a:t>
            </a:r>
            <a:r>
              <a:rPr lang="en-US" altLang="zh-CN" sz="2400" dirty="0"/>
              <a:t>13</a:t>
            </a:r>
            <a:r>
              <a:rPr lang="zh-CN" altLang="en-US" sz="2400" dirty="0"/>
              <a:t>）。</a:t>
            </a:r>
          </a:p>
          <a:p>
            <a:pPr marL="0" indent="0">
              <a:buNone/>
            </a:pPr>
            <a:r>
              <a:rPr lang="en-US" altLang="zh-CN" sz="2400" dirty="0"/>
              <a:t>4. </a:t>
            </a:r>
            <a:r>
              <a:rPr lang="zh-CN" altLang="en-US" sz="2400" dirty="0"/>
              <a:t>初信造</a:t>
            </a:r>
            <a:r>
              <a:rPr lang="zh-CN" altLang="en-US" sz="2400" dirty="0" smtClean="0"/>
              <a:t>就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教</a:t>
            </a:r>
            <a:r>
              <a:rPr lang="zh-CN" altLang="en-US" sz="2400" dirty="0"/>
              <a:t>会中常有许多初生的属灵婴孩嗷嗷待哺，他们得到适当的初信造就吗？巴拿巴的探访和教导，在今日仍然适用。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958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教會的光景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5563"/>
            <a:ext cx="336512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800" b="1" baseline="30000" dirty="0"/>
              <a:t>31 </a:t>
            </a:r>
            <a:r>
              <a:rPr lang="zh-CN" altLang="en-US" sz="2800" dirty="0"/>
              <a:t>那 时 ， 犹 太 加 利 利 、 撒 玛 利 亚 各 处 的 教 会 都 得 </a:t>
            </a:r>
            <a:r>
              <a:rPr lang="zh-CN" altLang="en-US" sz="2800" dirty="0">
                <a:solidFill>
                  <a:srgbClr val="0000FF"/>
                </a:solidFill>
              </a:rPr>
              <a:t>平 安 ， 被 建 立 </a:t>
            </a:r>
            <a:r>
              <a:rPr lang="zh-CN" altLang="en-US" sz="2800" dirty="0"/>
              <a:t>； </a:t>
            </a:r>
            <a:r>
              <a:rPr lang="zh-CN" altLang="en-US" sz="2800" dirty="0">
                <a:solidFill>
                  <a:srgbClr val="0000FF"/>
                </a:solidFill>
              </a:rPr>
              <a:t>凡 事 敬 畏 主 </a:t>
            </a:r>
            <a:r>
              <a:rPr lang="zh-CN" altLang="en-US" sz="2800" dirty="0"/>
              <a:t>， </a:t>
            </a:r>
            <a:r>
              <a:rPr lang="zh-CN" altLang="en-US" sz="2800" dirty="0">
                <a:solidFill>
                  <a:srgbClr val="0000FF"/>
                </a:solidFill>
              </a:rPr>
              <a:t>蒙 圣 灵 的 安 慰 ， 人 数 就 增 多 了</a:t>
            </a:r>
            <a:r>
              <a:rPr lang="zh-CN" altLang="en-US" sz="2800" dirty="0"/>
              <a:t> 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471"/>
          <a:stretch/>
        </p:blipFill>
        <p:spPr>
          <a:xfrm>
            <a:off x="4249273" y="0"/>
            <a:ext cx="4894728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8650" y="4938663"/>
            <a:ext cx="3257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accent2"/>
                </a:solidFill>
              </a:rPr>
              <a:t>福音往外拓展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8961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初期教會的</a:t>
            </a:r>
            <a:r>
              <a:rPr lang="zh-TW" altLang="en-US" sz="3600" dirty="0"/>
              <a:t>拓展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5563"/>
            <a:ext cx="7886700" cy="469778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TW" sz="2800" dirty="0" smtClean="0"/>
              <a:t>Church History by Bruce L. Shelley</a:t>
            </a:r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聖靈的帶領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同在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信徒火熱的心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福音觸及人內心的需求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愛的實際行動是最有力的見證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/>
              <a:t>迫</a:t>
            </a:r>
            <a:r>
              <a:rPr lang="zh-TW" altLang="en-US" sz="2800" dirty="0" smtClean="0"/>
              <a:t>害幫助福音的</a:t>
            </a:r>
            <a:r>
              <a:rPr lang="zh-TW" altLang="en-US" sz="2800" dirty="0"/>
              <a:t>拓</a:t>
            </a:r>
            <a:r>
              <a:rPr lang="zh-TW" altLang="en-US" sz="2800" dirty="0" smtClean="0"/>
              <a:t>展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邊走邊傳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堅固信仰</a:t>
            </a:r>
            <a:endParaRPr lang="en-US" altLang="zh-TW" sz="2400" dirty="0" smtClean="0"/>
          </a:p>
          <a:p>
            <a:pPr lvl="1">
              <a:lnSpc>
                <a:spcPct val="150000"/>
              </a:lnSpc>
            </a:pPr>
            <a:endParaRPr lang="en-US" altLang="zh-TW" sz="2400" dirty="0" smtClean="0"/>
          </a:p>
          <a:p>
            <a:pPr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451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7961</TotalTime>
  <Words>2991</Words>
  <Application>Microsoft Office PowerPoint</Application>
  <PresentationFormat>On-screen Show (4:3)</PresentationFormat>
  <Paragraphs>452</Paragraphs>
  <Slides>64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5" baseType="lpstr">
      <vt:lpstr>Helvetica Neue</vt:lpstr>
      <vt:lpstr>Calibri Light</vt:lpstr>
      <vt:lpstr>文鼎行楷碑體</vt:lpstr>
      <vt:lpstr>SimHei</vt:lpstr>
      <vt:lpstr>SimSun</vt:lpstr>
      <vt:lpstr>Arial</vt:lpstr>
      <vt:lpstr>MingLiU</vt:lpstr>
      <vt:lpstr>PMingLiU</vt:lpstr>
      <vt:lpstr>PMingLiU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司提反的死 - 轉折點</vt:lpstr>
      <vt:lpstr>十字架在中國</vt:lpstr>
      <vt:lpstr>PowerPoint Presentation</vt:lpstr>
      <vt:lpstr>撒 瑪 利 亞</vt:lpstr>
      <vt:lpstr>撒瑪利亞</vt:lpstr>
      <vt:lpstr>撒瑪利亞 – 王下16 </vt:lpstr>
      <vt:lpstr>撒瑪利亞 – 王下16 </vt:lpstr>
      <vt:lpstr>撒瑪利亞 – 王下16 </vt:lpstr>
      <vt:lpstr>撒瑪利亞 – 王下16 </vt:lpstr>
      <vt:lpstr>腓利</vt:lpstr>
      <vt:lpstr>PowerPoint Presentation</vt:lpstr>
      <vt:lpstr>聖 靈</vt:lpstr>
      <vt:lpstr>PowerPoint Presentation</vt:lpstr>
      <vt:lpstr>如何領受聖靈</vt:lpstr>
      <vt:lpstr>悔改</vt:lpstr>
      <vt:lpstr>四次聖靈的降臨</vt:lpstr>
      <vt:lpstr>為什麼撒瑪利亞的信徒在彼得按手後才得聖靈?</vt:lpstr>
      <vt:lpstr>PowerPoint Presentation</vt:lpstr>
      <vt:lpstr>PowerPoint Presentation</vt:lpstr>
      <vt:lpstr>PowerPoint Presentation</vt:lpstr>
      <vt:lpstr>西門</vt:lpstr>
      <vt:lpstr>PowerPoint Presentation</vt:lpstr>
      <vt:lpstr>PowerPoint Presentation</vt:lpstr>
      <vt:lpstr>PowerPoint Presentation</vt:lpstr>
      <vt:lpstr>PowerPoint Presentation</vt:lpstr>
      <vt:lpstr>福音</vt:lpstr>
      <vt:lpstr>傳福音</vt:lpstr>
      <vt:lpstr>埃提阿伯人的態度</vt:lpstr>
      <vt:lpstr>聖靈的帶領</vt:lpstr>
      <vt:lpstr>掃羅</vt:lpstr>
      <vt:lpstr>PowerPoint Presentation</vt:lpstr>
      <vt:lpstr>掃羅/保羅的名字</vt:lpstr>
      <vt:lpstr>保羅受的教育</vt:lpstr>
      <vt:lpstr>保羅會多種語言</vt:lpstr>
      <vt:lpstr>保羅的職業</vt:lpstr>
      <vt:lpstr>保羅的身份</vt:lpstr>
      <vt:lpstr>掃羅的宗教信仰 – 狂熱分子</vt:lpstr>
      <vt:lpstr>保羅信主後的改變</vt:lpstr>
      <vt:lpstr>保羅使徒的身分</vt:lpstr>
      <vt:lpstr>PowerPoint Presentation</vt:lpstr>
      <vt:lpstr>PowerPoint Presentation</vt:lpstr>
      <vt:lpstr>掃羅悔改信主</vt:lpstr>
      <vt:lpstr>掃羅蒙召作使徒</vt:lpstr>
      <vt:lpstr>掃羅的見證</vt:lpstr>
      <vt:lpstr>犹太人的反應</vt:lpstr>
      <vt:lpstr>PowerPoint Presentation</vt:lpstr>
      <vt:lpstr>PowerPoint Presentation</vt:lpstr>
      <vt:lpstr>PowerPoint Presentation</vt:lpstr>
      <vt:lpstr>掃羅初信主後的行程(徒9 + 加1)</vt:lpstr>
      <vt:lpstr>PowerPoint Presentation</vt:lpstr>
      <vt:lpstr>巴拿巴 - 劝慰子 </vt:lpstr>
      <vt:lpstr>巴拿巴 - 劝慰子 </vt:lpstr>
      <vt:lpstr>教會需要劝慰子</vt:lpstr>
      <vt:lpstr>教會的光景</vt:lpstr>
      <vt:lpstr>初期教會的拓展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Li, Nanhai</cp:lastModifiedBy>
  <cp:revision>366</cp:revision>
  <dcterms:created xsi:type="dcterms:W3CDTF">2016-12-05T00:36:19Z</dcterms:created>
  <dcterms:modified xsi:type="dcterms:W3CDTF">2017-01-15T23:16:29Z</dcterms:modified>
</cp:coreProperties>
</file>